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6"/>
  </p:notesMasterIdLst>
  <p:handoutMasterIdLst>
    <p:handoutMasterId r:id="rId217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729" r:id="rId9"/>
    <p:sldId id="779" r:id="rId10"/>
    <p:sldId id="743" r:id="rId11"/>
    <p:sldId id="259" r:id="rId12"/>
    <p:sldId id="733" r:id="rId13"/>
    <p:sldId id="735" r:id="rId14"/>
    <p:sldId id="734" r:id="rId15"/>
    <p:sldId id="736" r:id="rId16"/>
    <p:sldId id="737" r:id="rId17"/>
    <p:sldId id="738" r:id="rId18"/>
    <p:sldId id="741" r:id="rId19"/>
    <p:sldId id="739" r:id="rId20"/>
    <p:sldId id="740" r:id="rId21"/>
    <p:sldId id="742" r:id="rId22"/>
    <p:sldId id="776" r:id="rId23"/>
    <p:sldId id="777" r:id="rId24"/>
    <p:sldId id="731" r:id="rId25"/>
    <p:sldId id="745" r:id="rId26"/>
    <p:sldId id="747" r:id="rId27"/>
    <p:sldId id="748" r:id="rId28"/>
    <p:sldId id="750" r:id="rId29"/>
    <p:sldId id="753" r:id="rId30"/>
    <p:sldId id="752" r:id="rId31"/>
    <p:sldId id="769" r:id="rId32"/>
    <p:sldId id="749" r:id="rId33"/>
    <p:sldId id="754" r:id="rId34"/>
    <p:sldId id="744" r:id="rId35"/>
    <p:sldId id="755" r:id="rId36"/>
    <p:sldId id="756" r:id="rId37"/>
    <p:sldId id="757" r:id="rId38"/>
    <p:sldId id="758" r:id="rId39"/>
    <p:sldId id="759" r:id="rId40"/>
    <p:sldId id="760" r:id="rId41"/>
    <p:sldId id="761" r:id="rId42"/>
    <p:sldId id="763" r:id="rId43"/>
    <p:sldId id="764" r:id="rId44"/>
    <p:sldId id="766" r:id="rId45"/>
    <p:sldId id="771" r:id="rId46"/>
    <p:sldId id="772" r:id="rId47"/>
    <p:sldId id="770" r:id="rId48"/>
    <p:sldId id="773" r:id="rId49"/>
    <p:sldId id="774" r:id="rId50"/>
    <p:sldId id="799" r:id="rId51"/>
    <p:sldId id="800" r:id="rId52"/>
    <p:sldId id="837" r:id="rId53"/>
    <p:sldId id="775" r:id="rId54"/>
    <p:sldId id="780" r:id="rId55"/>
    <p:sldId id="781" r:id="rId56"/>
    <p:sldId id="809" r:id="rId57"/>
    <p:sldId id="831" r:id="rId58"/>
    <p:sldId id="808" r:id="rId59"/>
    <p:sldId id="802" r:id="rId60"/>
    <p:sldId id="806" r:id="rId61"/>
    <p:sldId id="810" r:id="rId62"/>
    <p:sldId id="952" r:id="rId63"/>
    <p:sldId id="811" r:id="rId64"/>
    <p:sldId id="812" r:id="rId65"/>
    <p:sldId id="833" r:id="rId66"/>
    <p:sldId id="807" r:id="rId67"/>
    <p:sldId id="813" r:id="rId68"/>
    <p:sldId id="820" r:id="rId69"/>
    <p:sldId id="834" r:id="rId70"/>
    <p:sldId id="835" r:id="rId71"/>
    <p:sldId id="836" r:id="rId72"/>
    <p:sldId id="814" r:id="rId73"/>
    <p:sldId id="792" r:id="rId74"/>
    <p:sldId id="796" r:id="rId75"/>
    <p:sldId id="784" r:id="rId76"/>
    <p:sldId id="785" r:id="rId77"/>
    <p:sldId id="786" r:id="rId78"/>
    <p:sldId id="787" r:id="rId79"/>
    <p:sldId id="788" r:id="rId80"/>
    <p:sldId id="790" r:id="rId81"/>
    <p:sldId id="791" r:id="rId82"/>
    <p:sldId id="793" r:id="rId83"/>
    <p:sldId id="794" r:id="rId84"/>
    <p:sldId id="795" r:id="rId85"/>
    <p:sldId id="822" r:id="rId86"/>
    <p:sldId id="798" r:id="rId87"/>
    <p:sldId id="815" r:id="rId88"/>
    <p:sldId id="797" r:id="rId89"/>
    <p:sldId id="801" r:id="rId90"/>
    <p:sldId id="816" r:id="rId91"/>
    <p:sldId id="817" r:id="rId92"/>
    <p:sldId id="818" r:id="rId93"/>
    <p:sldId id="819" r:id="rId94"/>
    <p:sldId id="782" r:id="rId95"/>
    <p:sldId id="823" r:id="rId96"/>
    <p:sldId id="824" r:id="rId97"/>
    <p:sldId id="825" r:id="rId98"/>
    <p:sldId id="826" r:id="rId99"/>
    <p:sldId id="827" r:id="rId100"/>
    <p:sldId id="828" r:id="rId101"/>
    <p:sldId id="821" r:id="rId102"/>
    <p:sldId id="838" r:id="rId103"/>
    <p:sldId id="840" r:id="rId104"/>
    <p:sldId id="923" r:id="rId105"/>
    <p:sldId id="841" r:id="rId106"/>
    <p:sldId id="842" r:id="rId107"/>
    <p:sldId id="843" r:id="rId108"/>
    <p:sldId id="844" r:id="rId109"/>
    <p:sldId id="845" r:id="rId110"/>
    <p:sldId id="846" r:id="rId111"/>
    <p:sldId id="847" r:id="rId112"/>
    <p:sldId id="849" r:id="rId113"/>
    <p:sldId id="850" r:id="rId114"/>
    <p:sldId id="848" r:id="rId115"/>
    <p:sldId id="851" r:id="rId116"/>
    <p:sldId id="852" r:id="rId117"/>
    <p:sldId id="854" r:id="rId118"/>
    <p:sldId id="855" r:id="rId119"/>
    <p:sldId id="856" r:id="rId120"/>
    <p:sldId id="857" r:id="rId121"/>
    <p:sldId id="858" r:id="rId122"/>
    <p:sldId id="859" r:id="rId123"/>
    <p:sldId id="860" r:id="rId124"/>
    <p:sldId id="861" r:id="rId125"/>
    <p:sldId id="862" r:id="rId126"/>
    <p:sldId id="863" r:id="rId127"/>
    <p:sldId id="867" r:id="rId128"/>
    <p:sldId id="868" r:id="rId129"/>
    <p:sldId id="864" r:id="rId130"/>
    <p:sldId id="869" r:id="rId131"/>
    <p:sldId id="870" r:id="rId132"/>
    <p:sldId id="871" r:id="rId133"/>
    <p:sldId id="872" r:id="rId134"/>
    <p:sldId id="873" r:id="rId135"/>
    <p:sldId id="874" r:id="rId136"/>
    <p:sldId id="875" r:id="rId137"/>
    <p:sldId id="879" r:id="rId138"/>
    <p:sldId id="877" r:id="rId139"/>
    <p:sldId id="878" r:id="rId140"/>
    <p:sldId id="891" r:id="rId141"/>
    <p:sldId id="876" r:id="rId142"/>
    <p:sldId id="880" r:id="rId143"/>
    <p:sldId id="883" r:id="rId144"/>
    <p:sldId id="882" r:id="rId145"/>
    <p:sldId id="884" r:id="rId146"/>
    <p:sldId id="885" r:id="rId147"/>
    <p:sldId id="886" r:id="rId148"/>
    <p:sldId id="887" r:id="rId149"/>
    <p:sldId id="888" r:id="rId150"/>
    <p:sldId id="890" r:id="rId151"/>
    <p:sldId id="889" r:id="rId152"/>
    <p:sldId id="893" r:id="rId153"/>
    <p:sldId id="892" r:id="rId154"/>
    <p:sldId id="881" r:id="rId155"/>
    <p:sldId id="912" r:id="rId156"/>
    <p:sldId id="913" r:id="rId157"/>
    <p:sldId id="911" r:id="rId158"/>
    <p:sldId id="915" r:id="rId159"/>
    <p:sldId id="916" r:id="rId160"/>
    <p:sldId id="956" r:id="rId161"/>
    <p:sldId id="966" r:id="rId162"/>
    <p:sldId id="967" r:id="rId163"/>
    <p:sldId id="968" r:id="rId164"/>
    <p:sldId id="969" r:id="rId165"/>
    <p:sldId id="970" r:id="rId166"/>
    <p:sldId id="971" r:id="rId167"/>
    <p:sldId id="972" r:id="rId168"/>
    <p:sldId id="973" r:id="rId169"/>
    <p:sldId id="974" r:id="rId170"/>
    <p:sldId id="975" r:id="rId171"/>
    <p:sldId id="976" r:id="rId172"/>
    <p:sldId id="977" r:id="rId173"/>
    <p:sldId id="978" r:id="rId174"/>
    <p:sldId id="979" r:id="rId175"/>
    <p:sldId id="980" r:id="rId176"/>
    <p:sldId id="981" r:id="rId177"/>
    <p:sldId id="982" r:id="rId178"/>
    <p:sldId id="983" r:id="rId179"/>
    <p:sldId id="984" r:id="rId180"/>
    <p:sldId id="985" r:id="rId181"/>
    <p:sldId id="957" r:id="rId182"/>
    <p:sldId id="959" r:id="rId183"/>
    <p:sldId id="960" r:id="rId184"/>
    <p:sldId id="961" r:id="rId185"/>
    <p:sldId id="962" r:id="rId186"/>
    <p:sldId id="964" r:id="rId187"/>
    <p:sldId id="963" r:id="rId188"/>
    <p:sldId id="965" r:id="rId189"/>
    <p:sldId id="917" r:id="rId190"/>
    <p:sldId id="921" r:id="rId191"/>
    <p:sldId id="932" r:id="rId192"/>
    <p:sldId id="935" r:id="rId193"/>
    <p:sldId id="936" r:id="rId194"/>
    <p:sldId id="941" r:id="rId195"/>
    <p:sldId id="934" r:id="rId196"/>
    <p:sldId id="937" r:id="rId197"/>
    <p:sldId id="938" r:id="rId198"/>
    <p:sldId id="939" r:id="rId199"/>
    <p:sldId id="940" r:id="rId200"/>
    <p:sldId id="920" r:id="rId201"/>
    <p:sldId id="955" r:id="rId202"/>
    <p:sldId id="942" r:id="rId203"/>
    <p:sldId id="943" r:id="rId204"/>
    <p:sldId id="944" r:id="rId205"/>
    <p:sldId id="945" r:id="rId206"/>
    <p:sldId id="946" r:id="rId207"/>
    <p:sldId id="947" r:id="rId208"/>
    <p:sldId id="948" r:id="rId209"/>
    <p:sldId id="949" r:id="rId210"/>
    <p:sldId id="950" r:id="rId211"/>
    <p:sldId id="951" r:id="rId212"/>
    <p:sldId id="953" r:id="rId213"/>
    <p:sldId id="954" r:id="rId214"/>
    <p:sldId id="914" r:id="rId21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10" autoAdjust="0"/>
    <p:restoredTop sz="86449" autoAdjust="0"/>
  </p:normalViewPr>
  <p:slideViewPr>
    <p:cSldViewPr>
      <p:cViewPr varScale="1">
        <p:scale>
          <a:sx n="157" d="100"/>
          <a:sy n="157" d="100"/>
        </p:scale>
        <p:origin x="166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theme" Target="theme/theme1.xml"/><Relationship Id="rId221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notesMaster" Target="notesMasters/notesMaster1.xml"/><Relationship Id="rId217" Type="http://schemas.openxmlformats.org/officeDocument/2006/relationships/handoutMaster" Target="handoutMasters/handoutMaster1.xml"/><Relationship Id="rId218" Type="http://schemas.openxmlformats.org/officeDocument/2006/relationships/presProps" Target="presProps.xml"/><Relationship Id="rId2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02/08/60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02/08/60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1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1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1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1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1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1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1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1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1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1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1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1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1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1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1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1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1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53093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785793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5155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544906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7169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42973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0365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947147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94422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393987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0595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34507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804506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814265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892816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0754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457219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177193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598267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827588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722155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0482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215784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89388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846774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321855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36195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610954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9565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15493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04027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601858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8128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8916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700937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130095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3047657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201125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93139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727589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620313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187522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586123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9712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00269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08417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166794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942889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494636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83951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74768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861767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409296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44608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77877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8478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791027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36580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214701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739638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88404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88530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104251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482793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21730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043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533475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905065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603960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749056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943152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32163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6721051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276155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911051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294085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2630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861867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989999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438383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237316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515700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116964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381737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843350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682049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202110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2014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518165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077718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053452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37825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242743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0965442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349632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303852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6953205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058467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4442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460896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327662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7913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5789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1744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734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831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0719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0348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6905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4439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5552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991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2392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8291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12737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2757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03648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5815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2869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9235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72112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38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0097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52271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8762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49014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821470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31662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3445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16591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90718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7379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55360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43696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188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733036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37545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2103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909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88784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33746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358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29480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6508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26719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76292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93402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149207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575691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059028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04934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68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94823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630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7962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21011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520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34293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64537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049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55841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05154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76256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97224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94294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5573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73355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67296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48744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40371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2151273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431726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86043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8411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09874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44049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07280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991070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18447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68323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43036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3469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817821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11329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298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82453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6218932"/>
            <a:ext cx="2525448" cy="61332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image" Target="../media/image83.tiff"/><Relationship Id="rId5" Type="http://schemas.openxmlformats.org/officeDocument/2006/relationships/image" Target="../media/image82.tiff"/><Relationship Id="rId6" Type="http://schemas.openxmlformats.org/officeDocument/2006/relationships/image" Target="../media/image84.tiff"/><Relationship Id="rId7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user-guide/kubectl/v1.7" TargetMode="External"/><Relationship Id="rId4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22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2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k8s.info/cs.html" TargetMode="External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s://github.com/kubernetes/community/blob/master/contributors/design-proposals/resource-qos.md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5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policy/resource-quotas" TargetMode="External"/><Relationship Id="rId4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dminister-cluster/apply-resource-quota-limit/" TargetMode="External"/><Relationship Id="rId4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policy/resource-quotas" TargetMode="External"/><Relationship Id="rId4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6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68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6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7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tiff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78.tif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jp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8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2.tiff"/><Relationship Id="rId5" Type="http://schemas.openxmlformats.org/officeDocument/2006/relationships/image" Target="../media/image84.tiff"/><Relationship Id="rId6" Type="http://schemas.openxmlformats.org/officeDocument/2006/relationships/image" Target="../media/image81.tiff"/><Relationship Id="rId7" Type="http://schemas.openxmlformats.org/officeDocument/2006/relationships/image" Target="../media/image80.tiff"/><Relationship Id="rId8" Type="http://schemas.openxmlformats.org/officeDocument/2006/relationships/hyperlink" Target="http://192.168.99.101:30500/" TargetMode="External"/><Relationship Id="rId9" Type="http://schemas.openxmlformats.org/officeDocument/2006/relationships/hyperlink" Target="http://192.168.99.101:3250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4" Type="http://schemas.openxmlformats.org/officeDocument/2006/relationships/image" Target="../media/image83.tiff"/><Relationship Id="rId5" Type="http://schemas.openxmlformats.org/officeDocument/2006/relationships/image" Target="../media/image84.tiff"/><Relationship Id="rId6" Type="http://schemas.openxmlformats.org/officeDocument/2006/relationships/image" Target="../media/image81.tiff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188.png"/><Relationship Id="rId5" Type="http://schemas.openxmlformats.org/officeDocument/2006/relationships/image" Target="../media/image187.png"/><Relationship Id="rId6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tiff"/><Relationship Id="rId6" Type="http://schemas.openxmlformats.org/officeDocument/2006/relationships/image" Target="../media/image19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4" Type="http://schemas.openxmlformats.org/officeDocument/2006/relationships/image" Target="../media/image20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ocker.com/2017/03/docker-online-meetup-recap-docker-enterprise-edition-ee-community-edition-ce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10.jp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xxx.yyy)/" TargetMode="External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0.tiff"/><Relationship Id="rId5" Type="http://schemas.openxmlformats.org/officeDocument/2006/relationships/hyperlink" Target="http://192.168.99.101:30500/" TargetMode="External"/><Relationship Id="rId6" Type="http://schemas.openxmlformats.org/officeDocument/2006/relationships/hyperlink" Target="http://192.168.99.101:3250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0.tiff"/><Relationship Id="rId5" Type="http://schemas.openxmlformats.org/officeDocument/2006/relationships/hyperlink" Target="http://webtest1.kuberneteslabthailand.com/" TargetMode="External"/><Relationship Id="rId6" Type="http://schemas.openxmlformats.org/officeDocument/2006/relationships/hyperlink" Target="http://webtest2.kuberneteslabthailand.com/" TargetMode="External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0.tiff"/><Relationship Id="rId5" Type="http://schemas.openxmlformats.org/officeDocument/2006/relationships/hyperlink" Target="http://webtest1.kuberneteslabthailand.com/" TargetMode="External"/><Relationship Id="rId6" Type="http://schemas.openxmlformats.org/officeDocument/2006/relationships/hyperlink" Target="http://webtest2.kuberneteslabthailand.com/" TargetMode="External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19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4" Type="http://schemas.openxmlformats.org/officeDocument/2006/relationships/image" Target="../media/image80.tiff"/><Relationship Id="rId5" Type="http://schemas.openxmlformats.org/officeDocument/2006/relationships/hyperlink" Target="http://webtest1.kuberneteslabthailand.com/" TargetMode="External"/><Relationship Id="rId6" Type="http://schemas.openxmlformats.org/officeDocument/2006/relationships/hyperlink" Target="http://webtest2.kuberneteslabthailand.com/" TargetMode="External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2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4" Type="http://schemas.openxmlformats.org/officeDocument/2006/relationships/image" Target="../media/image80.tiff"/><Relationship Id="rId5" Type="http://schemas.openxmlformats.org/officeDocument/2006/relationships/image" Target="../media/image23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45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46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4" Type="http://schemas.openxmlformats.org/officeDocument/2006/relationships/image" Target="../media/image8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Google_Borg&amp;action=edit&amp;redlink=1" TargetMode="External"/><Relationship Id="rId4" Type="http://schemas.openxmlformats.org/officeDocument/2006/relationships/hyperlink" Target="https://en.wikipedia.org/wiki/Kubernet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hyperlink" Target="https://en.wikipedia.org/wiki/Orchestration_(computing)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thenewstack.io/media/2016/11/Chart_02_Kubernetes-Architecture.png" TargetMode="External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thenewstack.io/media/2016/11/Chart_02_Kubernetes-Architecture.png" TargetMode="External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thenewstack.io/media/2016/11/Chart_02_Kubernetes-Architecture.png" TargetMode="External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thenewstack.io/media/2016/11/Chart_02_Kubernetes-Architecture.png" TargetMode="External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k8s.info/cs.html" TargetMode="External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user-guide/kubectl/v1.7/" TargetMode="External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MzVCdVp5emxpeDg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image" Target="../media/image81.tiff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image" Target="../media/image82.tiff"/><Relationship Id="rId5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image" Target="../media/image83.tiff"/><Relationship Id="rId5" Type="http://schemas.openxmlformats.org/officeDocument/2006/relationships/image" Target="../media/image82.tiff"/><Relationship Id="rId6" Type="http://schemas.openxmlformats.org/officeDocument/2006/relationships/image" Target="../media/image84.tiff"/><Relationship Id="rId7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4" Type="http://schemas.openxmlformats.org/officeDocument/2006/relationships/image" Target="../media/image83.tiff"/><Relationship Id="rId5" Type="http://schemas.openxmlformats.org/officeDocument/2006/relationships/image" Target="../media/image82.tiff"/><Relationship Id="rId6" Type="http://schemas.openxmlformats.org/officeDocument/2006/relationships/image" Target="../media/image84.tiff"/><Relationship Id="rId7" Type="http://schemas.openxmlformats.org/officeDocument/2006/relationships/image" Target="../media/image8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2.tiff"/><Relationship Id="rId5" Type="http://schemas.openxmlformats.org/officeDocument/2006/relationships/image" Target="../media/image84.tiff"/><Relationship Id="rId6" Type="http://schemas.openxmlformats.org/officeDocument/2006/relationships/image" Target="../media/image81.tiff"/><Relationship Id="rId7" Type="http://schemas.openxmlformats.org/officeDocument/2006/relationships/image" Target="../media/image80.tiff"/><Relationship Id="rId8" Type="http://schemas.openxmlformats.org/officeDocument/2006/relationships/hyperlink" Target="http://192.168.99.101:30500/" TargetMode="External"/><Relationship Id="rId9" Type="http://schemas.openxmlformats.org/officeDocument/2006/relationships/hyperlink" Target="http://192.168.99.101:3250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4" Type="http://schemas.openxmlformats.org/officeDocument/2006/relationships/image" Target="../media/image82.tiff"/><Relationship Id="rId5" Type="http://schemas.openxmlformats.org/officeDocument/2006/relationships/image" Target="../media/image84.tiff"/><Relationship Id="rId6" Type="http://schemas.openxmlformats.org/officeDocument/2006/relationships/image" Target="../media/image81.tiff"/><Relationship Id="rId7" Type="http://schemas.openxmlformats.org/officeDocument/2006/relationships/image" Target="../media/image9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2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24"/>
            <a:ext cx="9144000" cy="618822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By: Praparn L (eva10409@gmail.com)</a:t>
            </a:r>
            <a:endParaRPr lang="en-US" dirty="0"/>
          </a:p>
        </p:txBody>
      </p:sp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0" y="444593"/>
            <a:ext cx="7668344" cy="53613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Kubernetes 101: Production-Workload Orchestration</a:t>
            </a:r>
            <a:endParaRPr lang="th-TH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1.1: Install </a:t>
            </a:r>
            <a:r>
              <a:rPr lang="en-US" dirty="0" err="1" smtClean="0"/>
              <a:t>Kubenetes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24744"/>
            <a:ext cx="2952328" cy="38362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327" y="1124744"/>
            <a:ext cx="4732325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Publish Service Type:</a:t>
            </a:r>
          </a:p>
          <a:p>
            <a:pPr lvl="2"/>
            <a:r>
              <a:rPr lang="en-US" dirty="0" smtClean="0"/>
              <a:t>External </a:t>
            </a:r>
            <a:r>
              <a:rPr lang="en-US" dirty="0" err="1" smtClean="0"/>
              <a:t>Ips</a:t>
            </a:r>
            <a:r>
              <a:rPr lang="en-US" dirty="0" smtClean="0"/>
              <a:t>: Specific external IP need to set-up from network equipment (L3 Switch/Firewall/F5 </a:t>
            </a:r>
            <a:r>
              <a:rPr lang="en-US" dirty="0" err="1" smtClean="0"/>
              <a:t>etc</a:t>
            </a:r>
            <a:r>
              <a:rPr lang="en-US" dirty="0" smtClean="0"/>
              <a:t>) to forward traffic to </a:t>
            </a:r>
            <a:r>
              <a:rPr lang="en-US" dirty="0" err="1" smtClean="0"/>
              <a:t>kubernetes’s</a:t>
            </a:r>
            <a:r>
              <a:rPr lang="en-US" dirty="0"/>
              <a:t> </a:t>
            </a:r>
            <a:r>
              <a:rPr lang="en-US" dirty="0" smtClean="0"/>
              <a:t>nodes (Not IP Address of node)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564904"/>
            <a:ext cx="2447326" cy="29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1.2: Pods &amp; Service</a:t>
            </a:r>
            <a:endParaRPr lang="th-TH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7544" y="980728"/>
            <a:ext cx="8424936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 2: Deploy web pods with multi container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78589" y="1536406"/>
            <a:ext cx="1939662" cy="11233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68641" y="1459388"/>
            <a:ext cx="2646720" cy="47525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437468" y="3335044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Restful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WebService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067489" y="1905246"/>
            <a:ext cx="1666528" cy="6217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Database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42965" y="1885883"/>
            <a:ext cx="1871872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Frontend 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" y="2615851"/>
            <a:ext cx="1008609" cy="1008609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477643" y="5500062"/>
            <a:ext cx="2105914" cy="567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593" y="5162862"/>
            <a:ext cx="644744" cy="5542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617" y="1554428"/>
            <a:ext cx="635401" cy="635401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3409638" y="1905246"/>
            <a:ext cx="2173919" cy="470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Web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44" y="1630034"/>
            <a:ext cx="1196409" cy="275212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2365522" y="1929878"/>
            <a:ext cx="864096" cy="32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5400000">
            <a:off x="4076511" y="2693362"/>
            <a:ext cx="840172" cy="32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Call Web</a:t>
            </a:r>
            <a:endParaRPr lang="en-US" sz="1000"/>
          </a:p>
        </p:txBody>
      </p:sp>
      <p:sp>
        <p:nvSpPr>
          <p:cNvPr id="28" name="Right Arrow 27"/>
          <p:cNvSpPr/>
          <p:nvPr/>
        </p:nvSpPr>
        <p:spPr>
          <a:xfrm rot="20231480">
            <a:off x="5759522" y="2386838"/>
            <a:ext cx="1264864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Write/Read DB</a:t>
            </a:r>
            <a:endParaRPr lang="en-US" sz="900" dirty="0"/>
          </a:p>
        </p:txBody>
      </p:sp>
      <p:sp>
        <p:nvSpPr>
          <p:cNvPr id="29" name="Right Arrow 28"/>
          <p:cNvSpPr/>
          <p:nvPr/>
        </p:nvSpPr>
        <p:spPr>
          <a:xfrm rot="5400000" flipH="1">
            <a:off x="3920976" y="4610185"/>
            <a:ext cx="1151240" cy="3697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Read Cache DB</a:t>
            </a:r>
            <a:endParaRPr lang="en-US" sz="900" dirty="0"/>
          </a:p>
        </p:txBody>
      </p:sp>
      <p:sp>
        <p:nvSpPr>
          <p:cNvPr id="30" name="Rectangle 29"/>
          <p:cNvSpPr/>
          <p:nvPr/>
        </p:nvSpPr>
        <p:spPr>
          <a:xfrm>
            <a:off x="2339752" y="1484784"/>
            <a:ext cx="9258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30500</a:t>
            </a:r>
          </a:p>
          <a:p>
            <a:r>
              <a:rPr lang="en-US" sz="1200" dirty="0" smtClean="0"/>
              <a:t>Port: 32500</a:t>
            </a:r>
            <a:endParaRPr lang="en-US" sz="12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6818" y="2947161"/>
            <a:ext cx="827398" cy="82739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242953" y="2491231"/>
            <a:ext cx="1025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Restful </a:t>
            </a:r>
            <a:r>
              <a:rPr lang="en-US" sz="1200" dirty="0" err="1" smtClean="0"/>
              <a:t>Json</a:t>
            </a:r>
            <a:r>
              <a:rPr lang="en-US" sz="1200" dirty="0" smtClean="0"/>
              <a:t>: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- Add</a:t>
            </a:r>
          </a:p>
          <a:p>
            <a:r>
              <a:rPr lang="en-US" sz="1200" dirty="0"/>
              <a:t>  </a:t>
            </a:r>
            <a:r>
              <a:rPr lang="en-US" sz="1200" dirty="0" smtClean="0"/>
              <a:t>- Delete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- Show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371992" y="306756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3436236" y="5223063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6379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7049913" y="1632874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3306</a:t>
            </a:r>
            <a:endParaRPr lang="en-US" sz="1200" dirty="0"/>
          </a:p>
        </p:txBody>
      </p:sp>
      <p:sp>
        <p:nvSpPr>
          <p:cNvPr id="36" name="Rectangle 35"/>
          <p:cNvSpPr/>
          <p:nvPr/>
        </p:nvSpPr>
        <p:spPr>
          <a:xfrm>
            <a:off x="1659663" y="5829991"/>
            <a:ext cx="1569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ym typeface="Wingdings" pitchFamily="2" charset="2"/>
              </a:rPr>
              <a:t>Pods: web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6948264" y="2636912"/>
            <a:ext cx="2053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ym typeface="Wingdings" pitchFamily="2" charset="2"/>
              </a:rPr>
              <a:t>Pods: </a:t>
            </a:r>
            <a:r>
              <a:rPr lang="en-US" sz="2400" dirty="0" err="1" smtClean="0">
                <a:sym typeface="Wingdings" pitchFamily="2" charset="2"/>
              </a:rPr>
              <a:t>maindb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019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Other Command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5941497"/>
            <a:ext cx="65344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Ref </a:t>
            </a:r>
            <a:r>
              <a:rPr lang="en-US" sz="1100" dirty="0" smtClean="0">
                <a:hlinkClick r:id="rId3"/>
              </a:rPr>
              <a:t>https</a:t>
            </a:r>
            <a:r>
              <a:rPr lang="en-US" sz="1100" dirty="0">
                <a:hlinkClick r:id="rId3"/>
              </a:rPr>
              <a:t>://</a:t>
            </a:r>
            <a:r>
              <a:rPr lang="en-US" sz="1100" dirty="0" smtClean="0">
                <a:hlinkClick r:id="rId3"/>
              </a:rPr>
              <a:t>kubernetes.io/docs/user-guide/kubectl/v1.7</a:t>
            </a:r>
            <a:endParaRPr lang="en-US" sz="11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5320"/>
            <a:ext cx="9144000" cy="40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2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Daemon Set and RC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7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Daemon Set and RC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Daemon Set</a:t>
            </a:r>
          </a:p>
          <a:p>
            <a:pPr lvl="1"/>
            <a:r>
              <a:rPr lang="en-US" dirty="0" smtClean="0"/>
              <a:t>On basic pods and service can make </a:t>
            </a:r>
            <a:r>
              <a:rPr lang="en-US" dirty="0" err="1" smtClean="0"/>
              <a:t>microservice</a:t>
            </a:r>
            <a:r>
              <a:rPr lang="en-US" dirty="0" smtClean="0"/>
              <a:t> up and run!</a:t>
            </a:r>
          </a:p>
          <a:p>
            <a:pPr lvl="1"/>
            <a:r>
              <a:rPr lang="en-US" dirty="0" smtClean="0"/>
              <a:t>But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No maintain about available of Pods</a:t>
            </a:r>
          </a:p>
          <a:p>
            <a:pPr lvl="2"/>
            <a:r>
              <a:rPr lang="en-US" dirty="0" smtClean="0"/>
              <a:t>Not response Pods scaling</a:t>
            </a:r>
          </a:p>
          <a:p>
            <a:pPr lvl="2"/>
            <a:r>
              <a:rPr lang="en-US" dirty="0" err="1" smtClean="0"/>
              <a:t>Etc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Daemon Set will response:</a:t>
            </a:r>
          </a:p>
          <a:p>
            <a:pPr lvl="2"/>
            <a:r>
              <a:rPr lang="en-US" dirty="0" smtClean="0"/>
              <a:t>Make sure that Pods run on all (or some) node in cluster</a:t>
            </a:r>
          </a:p>
          <a:p>
            <a:pPr lvl="2"/>
            <a:r>
              <a:rPr lang="en-US" dirty="0" smtClean="0"/>
              <a:t>When node add to cluster. Pods will deploy automatic</a:t>
            </a:r>
          </a:p>
          <a:p>
            <a:pPr lvl="2"/>
            <a:r>
              <a:rPr lang="en-US" dirty="0" smtClean="0"/>
              <a:t>When node remove, GC will automatic remove Pod</a:t>
            </a:r>
          </a:p>
          <a:p>
            <a:pPr lvl="2"/>
            <a:r>
              <a:rPr lang="en-US" dirty="0" smtClean="0"/>
              <a:t>When remove Daemon Set, Pods will automatic remove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General Use Case</a:t>
            </a:r>
          </a:p>
          <a:p>
            <a:pPr lvl="2"/>
            <a:r>
              <a:rPr lang="en-US" dirty="0" smtClean="0"/>
              <a:t>Storage Daemon (</a:t>
            </a:r>
            <a:r>
              <a:rPr lang="en-US" dirty="0" err="1" smtClean="0"/>
              <a:t>Ceph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Node Monitor Daemon (Prometheus Agent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138" y="4437111"/>
            <a:ext cx="1768141" cy="176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Daemon Set and RC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124744"/>
            <a:ext cx="7992888" cy="45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</a:t>
            </a:r>
            <a:r>
              <a:rPr lang="en-US" dirty="0" smtClean="0"/>
              <a:t>Controller (RC)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RC</a:t>
            </a:r>
          </a:p>
          <a:p>
            <a:pPr lvl="1"/>
            <a:r>
              <a:rPr lang="en-US" dirty="0" smtClean="0"/>
              <a:t>Daemon Set and Replication Controller is work similar.</a:t>
            </a:r>
          </a:p>
          <a:p>
            <a:pPr lvl="1"/>
            <a:r>
              <a:rPr lang="en-US" dirty="0" smtClean="0"/>
              <a:t>RC (Replication Controller) will response:</a:t>
            </a:r>
          </a:p>
          <a:p>
            <a:pPr lvl="2"/>
            <a:r>
              <a:rPr lang="en-US" dirty="0" smtClean="0"/>
              <a:t>Create/Maintain Pods as ”Replication Controller” (Pods Farm)</a:t>
            </a:r>
          </a:p>
          <a:p>
            <a:pPr lvl="2"/>
            <a:r>
              <a:rPr lang="en-US" dirty="0" smtClean="0"/>
              <a:t>Keep copy of Pods (Replicas) as design</a:t>
            </a:r>
          </a:p>
          <a:p>
            <a:pPr lvl="2"/>
            <a:r>
              <a:rPr lang="en-US" dirty="0" smtClean="0"/>
              <a:t>Ensure that Pods is up and run with amount like design</a:t>
            </a:r>
          </a:p>
          <a:p>
            <a:pPr lvl="3"/>
            <a:r>
              <a:rPr lang="en-US" dirty="0" smtClean="0"/>
              <a:t>If too much, It will kill some Pods</a:t>
            </a:r>
          </a:p>
          <a:p>
            <a:pPr lvl="3"/>
            <a:r>
              <a:rPr lang="en-US" dirty="0" smtClean="0"/>
              <a:t>If too kill, It will create another replicas of Pods</a:t>
            </a:r>
          </a:p>
          <a:p>
            <a:pPr lvl="2"/>
            <a:r>
              <a:rPr lang="en-US" dirty="0" smtClean="0"/>
              <a:t>Auto healing if some Pods crash with any reason</a:t>
            </a:r>
          </a:p>
          <a:p>
            <a:pPr lvl="2"/>
            <a:r>
              <a:rPr lang="en-US" dirty="0" smtClean="0"/>
              <a:t>Maintenance on cluster-level not node level</a:t>
            </a:r>
          </a:p>
        </p:txBody>
      </p:sp>
    </p:spTree>
    <p:extLst>
      <p:ext uri="{BB962C8B-B14F-4D97-AF65-F5344CB8AC3E}">
        <p14:creationId xmlns:p14="http://schemas.microsoft.com/office/powerpoint/2010/main" val="1959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 (RC)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Replication Controller (RC)</a:t>
            </a:r>
          </a:p>
          <a:p>
            <a:pPr lvl="1"/>
            <a:r>
              <a:rPr lang="en-US" dirty="0" smtClean="0"/>
              <a:t>RC is first version of module to maintain Pods available in cluster</a:t>
            </a:r>
          </a:p>
          <a:p>
            <a:pPr lvl="1"/>
            <a:r>
              <a:rPr lang="en-US" dirty="0" smtClean="0"/>
              <a:t>Use Case</a:t>
            </a:r>
            <a:r>
              <a:rPr lang="mr-IN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Rescheduling</a:t>
            </a:r>
          </a:p>
          <a:p>
            <a:pPr lvl="2"/>
            <a:r>
              <a:rPr lang="en-US" dirty="0" smtClean="0"/>
              <a:t>Scaling</a:t>
            </a:r>
          </a:p>
          <a:p>
            <a:pPr lvl="2"/>
            <a:r>
              <a:rPr lang="en-US" dirty="0" smtClean="0"/>
              <a:t>Rolling updates (Complicate)</a:t>
            </a:r>
          </a:p>
          <a:p>
            <a:pPr lvl="2"/>
            <a:r>
              <a:rPr lang="en-US" dirty="0" smtClean="0"/>
              <a:t>Map with service for manage release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RC is running base on label type: “Equality-based requirement”</a:t>
            </a:r>
          </a:p>
          <a:p>
            <a:pPr lvl="1"/>
            <a:r>
              <a:rPr lang="en-US" dirty="0" smtClean="0"/>
              <a:t>Ex: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149080"/>
            <a:ext cx="2232249" cy="12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 (RC)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Pods “</a:t>
            </a:r>
            <a:r>
              <a:rPr lang="en-US" dirty="0" err="1" smtClean="0"/>
              <a:t>webtest</a:t>
            </a:r>
            <a:r>
              <a:rPr lang="en-US" dirty="0" smtClean="0"/>
              <a:t>”                        RC “</a:t>
            </a:r>
            <a:r>
              <a:rPr lang="en-US" dirty="0" err="1" smtClean="0"/>
              <a:t>webtest</a:t>
            </a:r>
            <a:r>
              <a:rPr lang="en-US" dirty="0" smtClean="0"/>
              <a:t>”		SVC “</a:t>
            </a:r>
            <a:r>
              <a:rPr lang="en-US" dirty="0" err="1" smtClean="0"/>
              <a:t>webtest</a:t>
            </a:r>
            <a:r>
              <a:rPr lang="en-US" dirty="0" smtClean="0"/>
              <a:t>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844824"/>
            <a:ext cx="2623658" cy="2218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1844824"/>
            <a:ext cx="3026845" cy="37444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1844824"/>
            <a:ext cx="204176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1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 (RC)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</a:t>
            </a:r>
            <a:r>
              <a:rPr lang="en-US" dirty="0" err="1" smtClean="0"/>
              <a:t>rc</a:t>
            </a:r>
            <a:r>
              <a:rPr lang="en-US" dirty="0" smtClean="0"/>
              <a:t> “</a:t>
            </a:r>
            <a:r>
              <a:rPr lang="en-US" dirty="0" err="1" smtClean="0"/>
              <a:t>webtest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svc “</a:t>
            </a:r>
            <a:r>
              <a:rPr lang="en-US" dirty="0" err="1" smtClean="0"/>
              <a:t>webtest</a:t>
            </a:r>
            <a:r>
              <a:rPr lang="en-US" dirty="0" smtClean="0"/>
              <a:t>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12776"/>
            <a:ext cx="5544616" cy="1413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74" y="3645024"/>
            <a:ext cx="5518986" cy="10383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15" y="4883040"/>
            <a:ext cx="5516745" cy="14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Container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 (RC)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Test delete some Pods from command line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Recheck Pods unit and available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59" y="1461898"/>
            <a:ext cx="5504901" cy="969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59" y="3284984"/>
            <a:ext cx="5504901" cy="966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08" y="4443616"/>
            <a:ext cx="5516745" cy="14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 (RC)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detail of create process on RC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784"/>
            <a:ext cx="9144000" cy="44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7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 (RC)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Scale up replicas on RC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14348" y="155679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scale &lt;option&gt; --replicas &lt;Type/Name&gt;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50" y="2060847"/>
            <a:ext cx="5508104" cy="21951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50" y="4501874"/>
            <a:ext cx="5508104" cy="15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detail of create process on RC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9144000" cy="355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Controller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Test delete some Pods from command line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Recheck Pods unit and available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59" y="1461898"/>
            <a:ext cx="5504901" cy="969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59" y="3284984"/>
            <a:ext cx="5504901" cy="966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04" y="4437112"/>
            <a:ext cx="5516745" cy="14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Controller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Cleanup Lab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5"/>
            <a:ext cx="5544616" cy="16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1.3: RC</a:t>
            </a:r>
            <a:endParaRPr lang="th-TH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7544" y="980728"/>
            <a:ext cx="8424936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Deploy replication controller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9144000" cy="355561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787" y="4629899"/>
            <a:ext cx="5516745" cy="14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7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124744"/>
            <a:ext cx="7992888" cy="45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7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is deployment/RS?</a:t>
            </a:r>
          </a:p>
          <a:p>
            <a:pPr lvl="1"/>
            <a:r>
              <a:rPr lang="en-US" dirty="0" smtClean="0"/>
              <a:t>Deployment and RS (</a:t>
            </a:r>
            <a:r>
              <a:rPr lang="en-US" dirty="0" err="1" smtClean="0"/>
              <a:t>ReplicaSet</a:t>
            </a:r>
            <a:r>
              <a:rPr lang="en-US" dirty="0" smtClean="0"/>
              <a:t>) is set “next-generation of RC” by provide full function to maintain versioning of Pods in production (No downtime: On-the-fly)</a:t>
            </a:r>
          </a:p>
          <a:p>
            <a:pPr lvl="2"/>
            <a:r>
              <a:rPr lang="en-US" dirty="0" smtClean="0"/>
              <a:t>Update new version (Rollout)</a:t>
            </a:r>
          </a:p>
          <a:p>
            <a:pPr lvl="2"/>
            <a:r>
              <a:rPr lang="en-US" dirty="0" smtClean="0"/>
              <a:t>Revert old version (Rollback)</a:t>
            </a:r>
          </a:p>
          <a:p>
            <a:pPr lvl="2"/>
            <a:r>
              <a:rPr lang="en-US" dirty="0" smtClean="0"/>
              <a:t>Pause/Resume process</a:t>
            </a:r>
          </a:p>
          <a:p>
            <a:pPr lvl="2"/>
            <a:r>
              <a:rPr lang="en-US" dirty="0" smtClean="0"/>
              <a:t>Check status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By design deployment will order job to </a:t>
            </a:r>
            <a:r>
              <a:rPr lang="en-US" dirty="0" err="1" smtClean="0"/>
              <a:t>ReplicaSet</a:t>
            </a:r>
            <a:r>
              <a:rPr lang="en-US" dirty="0" smtClean="0"/>
              <a:t>(RS) for create Pods as design for up and run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When new version was rollout from deployment (Automatic)</a:t>
            </a:r>
          </a:p>
          <a:p>
            <a:pPr lvl="2"/>
            <a:r>
              <a:rPr lang="en-US" dirty="0" smtClean="0"/>
              <a:t>Create new RS and start to scale as desired</a:t>
            </a:r>
          </a:p>
          <a:p>
            <a:pPr lvl="2"/>
            <a:r>
              <a:rPr lang="en-US" dirty="0" smtClean="0"/>
              <a:t>Scale down existing RS to 0</a:t>
            </a:r>
          </a:p>
          <a:p>
            <a:pPr lvl="2"/>
            <a:r>
              <a:rPr lang="en-US" dirty="0" smtClean="0"/>
              <a:t>Delete existing RS</a:t>
            </a:r>
          </a:p>
        </p:txBody>
      </p:sp>
    </p:spTree>
    <p:extLst>
      <p:ext uri="{BB962C8B-B14F-4D97-AF65-F5344CB8AC3E}">
        <p14:creationId xmlns:p14="http://schemas.microsoft.com/office/powerpoint/2010/main" val="194865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Principle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54539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ReplicaSet</a:t>
            </a:r>
            <a:r>
              <a:rPr lang="en-US" dirty="0" smtClean="0"/>
              <a:t>(RS) vs Replication Controller (RC)</a:t>
            </a:r>
          </a:p>
          <a:p>
            <a:pPr lvl="1"/>
            <a:r>
              <a:rPr lang="en-US" dirty="0" smtClean="0"/>
              <a:t>RS is generation that evolution from RC with capability more dynamic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RC support label </a:t>
            </a:r>
            <a:r>
              <a:rPr lang="en-US" dirty="0"/>
              <a:t>with method </a:t>
            </a:r>
            <a:r>
              <a:rPr lang="en-US" dirty="0" smtClean="0"/>
              <a:t>“Equality-based requirement”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/>
              <a:t>RS support label with method “Equality-based requirement” and “Set-based </a:t>
            </a:r>
            <a:r>
              <a:rPr lang="en-US" dirty="0" smtClean="0"/>
              <a:t>requirement”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348880"/>
            <a:ext cx="2232249" cy="1210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144" y="4306804"/>
            <a:ext cx="4491963" cy="9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5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</a:t>
            </a:r>
          </a:p>
          <a:p>
            <a:pPr lvl="1"/>
            <a:r>
              <a:rPr lang="en-US" dirty="0" err="1" smtClean="0"/>
              <a:t>labdocker</a:t>
            </a:r>
            <a:r>
              <a:rPr lang="en-US" dirty="0" smtClean="0"/>
              <a:t>/cluster:webservicelite_v1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labdocker</a:t>
            </a:r>
            <a:r>
              <a:rPr lang="en-US" dirty="0" smtClean="0"/>
              <a:t>/cluster:webservicelite_v1.51rc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labdocker</a:t>
            </a:r>
            <a:r>
              <a:rPr lang="en-US" dirty="0" smtClean="0"/>
              <a:t>/cluster:webservicelite_v1.8ga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772816"/>
            <a:ext cx="5511212" cy="956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48" y="5280835"/>
            <a:ext cx="5508104" cy="884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3495562"/>
            <a:ext cx="5511212" cy="90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Deployment “</a:t>
            </a:r>
            <a:r>
              <a:rPr lang="en-US" dirty="0" err="1" smtClean="0"/>
              <a:t>webtest</a:t>
            </a:r>
            <a:r>
              <a:rPr lang="en-US" dirty="0" smtClean="0"/>
              <a:t>”		        SVC “</a:t>
            </a:r>
            <a:r>
              <a:rPr lang="en-US" dirty="0" err="1" smtClean="0"/>
              <a:t>webtest</a:t>
            </a:r>
            <a:r>
              <a:rPr lang="en-US" dirty="0" smtClean="0"/>
              <a:t>”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844824"/>
            <a:ext cx="2041767" cy="37444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844823"/>
            <a:ext cx="3600400" cy="416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deployment “</a:t>
            </a:r>
            <a:r>
              <a:rPr lang="en-US" dirty="0" err="1" smtClean="0"/>
              <a:t>webtest</a:t>
            </a:r>
            <a:r>
              <a:rPr lang="en-US" dirty="0" smtClean="0"/>
              <a:t>” and </a:t>
            </a:r>
            <a:r>
              <a:rPr lang="en-US" dirty="0" err="1" smtClean="0"/>
              <a:t>ReplicaSet</a:t>
            </a:r>
            <a:r>
              <a:rPr lang="en-US" dirty="0" smtClean="0"/>
              <a:t> (RS)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svc “</a:t>
            </a:r>
            <a:r>
              <a:rPr lang="en-US" dirty="0" err="1" smtClean="0"/>
              <a:t>webtest</a:t>
            </a:r>
            <a:r>
              <a:rPr lang="en-US" dirty="0" smtClean="0"/>
              <a:t>”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531124"/>
            <a:ext cx="6480720" cy="19263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4037459"/>
            <a:ext cx="6480720" cy="10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Procedure for deployment operate</a:t>
            </a:r>
          </a:p>
          <a:p>
            <a:pPr lvl="1"/>
            <a:r>
              <a:rPr lang="en-US" dirty="0" smtClean="0"/>
              <a:t>Check existing RS (0 when create new)</a:t>
            </a:r>
          </a:p>
          <a:p>
            <a:pPr lvl="1"/>
            <a:r>
              <a:rPr lang="en-US" dirty="0" smtClean="0"/>
              <a:t>Create new RS</a:t>
            </a:r>
          </a:p>
          <a:p>
            <a:pPr lvl="1"/>
            <a:r>
              <a:rPr lang="en-US" dirty="0" smtClean="0"/>
              <a:t>Scale RS to designed replicas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92" y="4869160"/>
            <a:ext cx="7374778" cy="12570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420888"/>
            <a:ext cx="521429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1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Deployment update strategy (Rollout)</a:t>
            </a:r>
          </a:p>
          <a:p>
            <a:pPr lvl="1"/>
            <a:r>
              <a:rPr lang="en-US" dirty="0" smtClean="0"/>
              <a:t>Update will start trigger when some of “</a:t>
            </a:r>
            <a:r>
              <a:rPr lang="en-US" dirty="0" err="1" smtClean="0"/>
              <a:t>spec:template</a:t>
            </a:r>
            <a:r>
              <a:rPr lang="en-US" dirty="0" smtClean="0"/>
              <a:t>” is changed</a:t>
            </a:r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Step for produce update (rollout) with </a:t>
            </a:r>
            <a:r>
              <a:rPr lang="en-US" u="sng" dirty="0" smtClean="0"/>
              <a:t>Each Change</a:t>
            </a:r>
            <a:endParaRPr lang="en-US" dirty="0" smtClean="0"/>
          </a:p>
          <a:p>
            <a:pPr lvl="2"/>
            <a:r>
              <a:rPr lang="en-US" dirty="0" smtClean="0"/>
              <a:t>Scale down existing RS to 1 (1 max unavailable)</a:t>
            </a:r>
          </a:p>
          <a:p>
            <a:pPr lvl="2"/>
            <a:r>
              <a:rPr lang="en-US" dirty="0" smtClean="0"/>
              <a:t>Create new RS for template change</a:t>
            </a:r>
          </a:p>
          <a:p>
            <a:pPr lvl="2"/>
            <a:r>
              <a:rPr lang="en-US" dirty="0" smtClean="0"/>
              <a:t>Scale new RS as designed (No more than design +1: 1 max surge)</a:t>
            </a:r>
          </a:p>
          <a:p>
            <a:pPr lvl="2"/>
            <a:r>
              <a:rPr lang="en-US" dirty="0" smtClean="0"/>
              <a:t>Delete existing RS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772816"/>
            <a:ext cx="2658996" cy="19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3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408284" y="1448739"/>
            <a:ext cx="8412187" cy="147620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Deployment update strategy (Rollout)</a:t>
            </a:r>
          </a:p>
        </p:txBody>
      </p:sp>
      <p:sp>
        <p:nvSpPr>
          <p:cNvPr id="2" name="Rectangle 1"/>
          <p:cNvSpPr/>
          <p:nvPr/>
        </p:nvSpPr>
        <p:spPr>
          <a:xfrm>
            <a:off x="581712" y="1762060"/>
            <a:ext cx="1368152" cy="10801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Name: </a:t>
            </a:r>
            <a:r>
              <a:rPr lang="en-US" sz="1200" dirty="0" err="1" smtClean="0"/>
              <a:t>webtest</a:t>
            </a:r>
            <a:endParaRPr lang="en-US" sz="1200" dirty="0" smtClean="0"/>
          </a:p>
          <a:p>
            <a:pPr algn="ctr"/>
            <a:r>
              <a:rPr lang="mr-IN" sz="1200" dirty="0"/>
              <a:t>…</a:t>
            </a:r>
            <a:r>
              <a:rPr lang="en-US" sz="1200" dirty="0" smtClean="0"/>
              <a:t>.</a:t>
            </a:r>
          </a:p>
          <a:p>
            <a:pPr algn="ctr"/>
            <a:r>
              <a:rPr lang="en-US" sz="1200" dirty="0" smtClean="0"/>
              <a:t>Scale=3</a:t>
            </a:r>
            <a:endParaRPr lang="en-US" sz="1200" dirty="0"/>
          </a:p>
          <a:p>
            <a:pPr algn="ctr"/>
            <a:r>
              <a:rPr lang="mr-IN" sz="1200" dirty="0"/>
              <a:t>…</a:t>
            </a:r>
            <a:r>
              <a:rPr lang="en-US" sz="1200" dirty="0" smtClean="0"/>
              <a:t>.</a:t>
            </a:r>
          </a:p>
          <a:p>
            <a:pPr algn="ctr"/>
            <a:r>
              <a:rPr lang="en-US" sz="1200" dirty="0"/>
              <a:t>I</a:t>
            </a:r>
            <a:r>
              <a:rPr lang="en-US" sz="1200" dirty="0" smtClean="0"/>
              <a:t>mage</a:t>
            </a:r>
            <a:r>
              <a:rPr lang="en-US" sz="1200" dirty="0"/>
              <a:t>: </a:t>
            </a:r>
            <a:r>
              <a:rPr lang="en-US" sz="1200" dirty="0" smtClean="0"/>
              <a:t>v1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579515" y="1412776"/>
            <a:ext cx="1155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YAML File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2675538" y="1873504"/>
            <a:ext cx="1656184" cy="3600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Deployment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64146" y="1412776"/>
            <a:ext cx="3476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ReplicaSet</a:t>
            </a:r>
            <a:r>
              <a:rPr lang="en-US" sz="1600" dirty="0" smtClean="0"/>
              <a:t>: webtest-deployment-1x9</a:t>
            </a:r>
            <a:endParaRPr lang="en-US" sz="1600" dirty="0"/>
          </a:p>
        </p:txBody>
      </p:sp>
      <p:sp>
        <p:nvSpPr>
          <p:cNvPr id="14" name="Round Diagonal Corner Rectangle 13"/>
          <p:cNvSpPr/>
          <p:nvPr/>
        </p:nvSpPr>
        <p:spPr>
          <a:xfrm>
            <a:off x="5071671" y="1742092"/>
            <a:ext cx="3326256" cy="622865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Pods1: webtest-deployment-1x9-2323</a:t>
            </a:r>
          </a:p>
          <a:p>
            <a:pPr algn="ctr"/>
            <a:r>
              <a:rPr lang="en-US" sz="1200" dirty="0" smtClean="0"/>
              <a:t>Pods2: webtest-deployment-1x9-8382</a:t>
            </a:r>
            <a:endParaRPr lang="en-US" sz="1200" dirty="0"/>
          </a:p>
          <a:p>
            <a:pPr algn="ctr"/>
            <a:r>
              <a:rPr lang="en-US" sz="1200" dirty="0" smtClean="0"/>
              <a:t>Pods3: webtest-deployment-1x9-2272</a:t>
            </a:r>
            <a:endParaRPr lang="en-US" sz="1200" dirty="0"/>
          </a:p>
        </p:txBody>
      </p:sp>
      <p:sp>
        <p:nvSpPr>
          <p:cNvPr id="15" name="Right Arrow 14"/>
          <p:cNvSpPr/>
          <p:nvPr/>
        </p:nvSpPr>
        <p:spPr>
          <a:xfrm>
            <a:off x="2123728" y="1952877"/>
            <a:ext cx="432048" cy="2806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471362" y="1872209"/>
            <a:ext cx="432048" cy="2806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08285" y="3680987"/>
            <a:ext cx="8412187" cy="236727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60008" y="3994308"/>
            <a:ext cx="1368152" cy="10801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Name: </a:t>
            </a:r>
            <a:r>
              <a:rPr lang="en-US" sz="1200" dirty="0" err="1" smtClean="0"/>
              <a:t>webtest</a:t>
            </a:r>
            <a:endParaRPr lang="en-US" sz="1200" dirty="0" smtClean="0"/>
          </a:p>
          <a:p>
            <a:pPr algn="ctr"/>
            <a:r>
              <a:rPr lang="mr-IN" sz="1200" dirty="0"/>
              <a:t>…</a:t>
            </a:r>
            <a:r>
              <a:rPr lang="en-US" sz="1200" dirty="0" smtClean="0"/>
              <a:t>.</a:t>
            </a:r>
          </a:p>
          <a:p>
            <a:pPr algn="ctr"/>
            <a:r>
              <a:rPr lang="en-US" sz="1200" dirty="0" smtClean="0"/>
              <a:t>Scale=3</a:t>
            </a:r>
            <a:endParaRPr lang="en-US" sz="1200" dirty="0"/>
          </a:p>
          <a:p>
            <a:pPr algn="ctr"/>
            <a:r>
              <a:rPr lang="mr-IN" sz="1200" dirty="0"/>
              <a:t>…</a:t>
            </a:r>
            <a:r>
              <a:rPr lang="en-US" sz="1200" dirty="0" smtClean="0"/>
              <a:t>.</a:t>
            </a:r>
          </a:p>
          <a:p>
            <a:pPr algn="ctr"/>
            <a:r>
              <a:rPr lang="en-US" sz="1200" dirty="0"/>
              <a:t>I</a:t>
            </a:r>
            <a:r>
              <a:rPr lang="en-US" sz="1200" dirty="0" smtClean="0"/>
              <a:t>mage</a:t>
            </a:r>
            <a:r>
              <a:rPr lang="en-US" sz="1200" dirty="0"/>
              <a:t>: </a:t>
            </a:r>
            <a:r>
              <a:rPr lang="en-US" sz="1200" dirty="0" smtClean="0"/>
              <a:t>v2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557811" y="3680904"/>
            <a:ext cx="2096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 smtClean="0"/>
              <a:t>YAML File (Update)</a:t>
            </a:r>
            <a:endParaRPr lang="en-US" sz="1600" u="sng" dirty="0"/>
          </a:p>
        </p:txBody>
      </p:sp>
      <p:sp>
        <p:nvSpPr>
          <p:cNvPr id="21" name="Rounded Rectangle 20"/>
          <p:cNvSpPr/>
          <p:nvPr/>
        </p:nvSpPr>
        <p:spPr>
          <a:xfrm>
            <a:off x="2653834" y="4105752"/>
            <a:ext cx="1656184" cy="3600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Deployment</a:t>
            </a: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42442" y="3645024"/>
            <a:ext cx="34769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ReplicaSet</a:t>
            </a:r>
            <a:r>
              <a:rPr lang="en-US" sz="1600" dirty="0" smtClean="0"/>
              <a:t>: webtest-deployment-1x9</a:t>
            </a:r>
            <a:endParaRPr lang="en-US" sz="1600" dirty="0"/>
          </a:p>
        </p:txBody>
      </p:sp>
      <p:sp>
        <p:nvSpPr>
          <p:cNvPr id="23" name="Round Diagonal Corner Rectangle 22"/>
          <p:cNvSpPr/>
          <p:nvPr/>
        </p:nvSpPr>
        <p:spPr>
          <a:xfrm>
            <a:off x="5049967" y="3974340"/>
            <a:ext cx="3326256" cy="622865"/>
          </a:xfrm>
          <a:prstGeom prst="round2Diag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Pods1: webtest-deployment-1x9-2323</a:t>
            </a:r>
          </a:p>
          <a:p>
            <a:pPr algn="ctr"/>
            <a:r>
              <a:rPr lang="en-US" sz="1200" strike="sngStrike" dirty="0" smtClean="0"/>
              <a:t>Pods2: webtest-deployment-1x9-8382</a:t>
            </a:r>
            <a:endParaRPr lang="en-US" sz="1200" strike="sngStrike" dirty="0"/>
          </a:p>
          <a:p>
            <a:pPr algn="ctr"/>
            <a:r>
              <a:rPr lang="en-US" sz="1200" strike="sngStrike" dirty="0" smtClean="0"/>
              <a:t>Pods3: webtest-deployment-1x9-2272</a:t>
            </a:r>
            <a:endParaRPr lang="en-US" sz="1200" strike="sngStrike" dirty="0"/>
          </a:p>
        </p:txBody>
      </p:sp>
      <p:sp>
        <p:nvSpPr>
          <p:cNvPr id="24" name="Right Arrow 23"/>
          <p:cNvSpPr/>
          <p:nvPr/>
        </p:nvSpPr>
        <p:spPr>
          <a:xfrm>
            <a:off x="2102024" y="4185125"/>
            <a:ext cx="432048" cy="2806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449658" y="4104457"/>
            <a:ext cx="432048" cy="280667"/>
          </a:xfrm>
          <a:prstGeom prst="right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034917" y="4913792"/>
            <a:ext cx="35651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ReplicaSet</a:t>
            </a:r>
            <a:r>
              <a:rPr lang="en-US" sz="1600" dirty="0" smtClean="0"/>
              <a:t>: webtest-deployment-1YU</a:t>
            </a:r>
            <a:endParaRPr lang="en-US" sz="1600" dirty="0"/>
          </a:p>
        </p:txBody>
      </p:sp>
      <p:sp>
        <p:nvSpPr>
          <p:cNvPr id="27" name="Round Diagonal Corner Rectangle 26"/>
          <p:cNvSpPr/>
          <p:nvPr/>
        </p:nvSpPr>
        <p:spPr>
          <a:xfrm>
            <a:off x="5042442" y="5243108"/>
            <a:ext cx="3326256" cy="622865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Pods1: webtest-deployment-1YU-4323</a:t>
            </a:r>
          </a:p>
          <a:p>
            <a:pPr algn="ctr"/>
            <a:r>
              <a:rPr lang="en-US" sz="1200" dirty="0" smtClean="0"/>
              <a:t>Pods2: webtest-deployment-1YU-6782</a:t>
            </a:r>
            <a:endParaRPr lang="en-US" sz="1200" dirty="0"/>
          </a:p>
          <a:p>
            <a:pPr algn="ctr"/>
            <a:r>
              <a:rPr lang="en-US" sz="1200" dirty="0" smtClean="0"/>
              <a:t>Pods3: webtest-deployment-1YU-2372</a:t>
            </a:r>
            <a:endParaRPr lang="en-US" sz="1200" dirty="0"/>
          </a:p>
        </p:txBody>
      </p:sp>
      <p:sp>
        <p:nvSpPr>
          <p:cNvPr id="28" name="Right Arrow 27"/>
          <p:cNvSpPr/>
          <p:nvPr/>
        </p:nvSpPr>
        <p:spPr>
          <a:xfrm rot="2670964">
            <a:off x="4185239" y="4783546"/>
            <a:ext cx="976217" cy="2806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95210" y="1659866"/>
            <a:ext cx="6591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mtClean="0"/>
              <a:t>create -f</a:t>
            </a:r>
            <a:endParaRPr lang="en-US" sz="1050" dirty="0"/>
          </a:p>
        </p:txBody>
      </p:sp>
      <p:sp>
        <p:nvSpPr>
          <p:cNvPr id="30" name="Rectangle 29"/>
          <p:cNvSpPr/>
          <p:nvPr/>
        </p:nvSpPr>
        <p:spPr>
          <a:xfrm>
            <a:off x="4325685" y="1484784"/>
            <a:ext cx="67999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create </a:t>
            </a:r>
            <a:r>
              <a:rPr lang="en-US" sz="1050" dirty="0" err="1" smtClean="0"/>
              <a:t>rs</a:t>
            </a:r>
            <a:endParaRPr lang="en-US" sz="1050" dirty="0" smtClean="0"/>
          </a:p>
          <a:p>
            <a:r>
              <a:rPr lang="en-US" sz="1050" dirty="0" smtClean="0"/>
              <a:t>scale up</a:t>
            </a:r>
            <a:endParaRPr lang="en-US" sz="1050" dirty="0"/>
          </a:p>
        </p:txBody>
      </p:sp>
      <p:sp>
        <p:nvSpPr>
          <p:cNvPr id="31" name="Rectangle 30"/>
          <p:cNvSpPr/>
          <p:nvPr/>
        </p:nvSpPr>
        <p:spPr>
          <a:xfrm>
            <a:off x="4067944" y="3752912"/>
            <a:ext cx="11031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mtClean="0"/>
              <a:t>scale down to 0</a:t>
            </a:r>
            <a:endParaRPr lang="en-US" sz="1050" dirty="0"/>
          </a:p>
        </p:txBody>
      </p:sp>
      <p:sp>
        <p:nvSpPr>
          <p:cNvPr id="32" name="Rectangle 31"/>
          <p:cNvSpPr/>
          <p:nvPr/>
        </p:nvSpPr>
        <p:spPr>
          <a:xfrm>
            <a:off x="4067944" y="3895164"/>
            <a:ext cx="6174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drop </a:t>
            </a:r>
            <a:r>
              <a:rPr lang="en-US" sz="1050" dirty="0" err="1" smtClean="0"/>
              <a:t>rs</a:t>
            </a:r>
            <a:endParaRPr lang="en-US" sz="1050" dirty="0"/>
          </a:p>
        </p:txBody>
      </p:sp>
      <p:sp>
        <p:nvSpPr>
          <p:cNvPr id="33" name="Rectangle 32"/>
          <p:cNvSpPr/>
          <p:nvPr/>
        </p:nvSpPr>
        <p:spPr>
          <a:xfrm>
            <a:off x="4255443" y="5254886"/>
            <a:ext cx="67999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create </a:t>
            </a:r>
            <a:r>
              <a:rPr lang="en-US" sz="1050" dirty="0" err="1" smtClean="0"/>
              <a:t>rs</a:t>
            </a:r>
            <a:endParaRPr lang="en-US" sz="1050" dirty="0" smtClean="0"/>
          </a:p>
          <a:p>
            <a:r>
              <a:rPr lang="en-US" sz="1050" dirty="0" smtClean="0"/>
              <a:t>scale up</a:t>
            </a:r>
            <a:endParaRPr lang="en-US" sz="1050" dirty="0"/>
          </a:p>
        </p:txBody>
      </p:sp>
      <p:sp>
        <p:nvSpPr>
          <p:cNvPr id="34" name="Rectangle 33"/>
          <p:cNvSpPr/>
          <p:nvPr/>
        </p:nvSpPr>
        <p:spPr>
          <a:xfrm>
            <a:off x="1934798" y="3943074"/>
            <a:ext cx="6495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apply -f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2025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Deployment update strategy (Rollout)</a:t>
            </a:r>
          </a:p>
          <a:p>
            <a:pPr lvl="1"/>
            <a:r>
              <a:rPr lang="en-US" sz="2000" dirty="0" smtClean="0"/>
              <a:t>Trigger Change on Deployment</a:t>
            </a:r>
            <a:endParaRPr lang="en-US" dirty="0" smtClean="0"/>
          </a:p>
          <a:p>
            <a:pPr lvl="1"/>
            <a:r>
              <a:rPr lang="en-US" b="1" dirty="0" smtClean="0"/>
              <a:t>Method1: Set online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Ex: </a:t>
            </a:r>
            <a:r>
              <a:rPr lang="en-US" dirty="0" err="1" smtClean="0"/>
              <a:t>kubectl</a:t>
            </a:r>
            <a:r>
              <a:rPr lang="en-US" dirty="0" smtClean="0"/>
              <a:t> set image deployment/</a:t>
            </a:r>
            <a:r>
              <a:rPr lang="en-US" dirty="0" err="1" smtClean="0"/>
              <a:t>webtest</a:t>
            </a:r>
            <a:r>
              <a:rPr lang="en-US" dirty="0" smtClean="0"/>
              <a:t> </a:t>
            </a:r>
            <a:r>
              <a:rPr lang="en-US" dirty="0" err="1" smtClean="0"/>
              <a:t>webtest:betaversion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b="1" dirty="0" smtClean="0"/>
              <a:t>Method2: Edit online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Ex: </a:t>
            </a:r>
            <a:r>
              <a:rPr lang="en-US" dirty="0" err="1" smtClean="0"/>
              <a:t>kubectl</a:t>
            </a:r>
            <a:r>
              <a:rPr lang="en-US" dirty="0" smtClean="0"/>
              <a:t> edit deployment/</a:t>
            </a:r>
            <a:r>
              <a:rPr lang="en-US" dirty="0" err="1" smtClean="0"/>
              <a:t>webtest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b="1" dirty="0" smtClean="0"/>
              <a:t>Method3: Edit YAML File and Apply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25854" y="2132856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set &lt;Property&gt; &lt;Type/Name&gt; Variable=Value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5853" y="3573016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edit &lt;Type/Name&gt;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67544" y="515719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Edit file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FileName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.YML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57200" y="5661248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apply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FileName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738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Check status of deployment’s update (rollout)</a:t>
            </a:r>
          </a:p>
          <a:p>
            <a:pPr lvl="1"/>
            <a:r>
              <a:rPr lang="en-US" sz="2000" dirty="0" smtClean="0"/>
              <a:t>Use “rollout” utility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Ex: </a:t>
            </a:r>
            <a:endParaRPr lang="en-US" dirty="0"/>
          </a:p>
          <a:p>
            <a:pPr lvl="2"/>
            <a:r>
              <a:rPr lang="en-US" dirty="0" smtClean="0"/>
              <a:t>Check status of rollout process: </a:t>
            </a:r>
          </a:p>
          <a:p>
            <a:pPr lvl="3"/>
            <a:r>
              <a:rPr lang="en-US" dirty="0" err="1" smtClean="0"/>
              <a:t>kubectl</a:t>
            </a:r>
            <a:r>
              <a:rPr lang="en-US" dirty="0" smtClean="0"/>
              <a:t> rollout status deployment/</a:t>
            </a:r>
            <a:r>
              <a:rPr lang="en-US" dirty="0" err="1" smtClean="0"/>
              <a:t>webtest</a:t>
            </a:r>
            <a:endParaRPr lang="en-US" dirty="0" smtClean="0"/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Check history of rollout process:</a:t>
            </a:r>
          </a:p>
          <a:p>
            <a:pPr lvl="3"/>
            <a:r>
              <a:rPr lang="en-US" dirty="0" err="1" smtClean="0"/>
              <a:t>Kubectl</a:t>
            </a:r>
            <a:r>
              <a:rPr lang="en-US" dirty="0" smtClean="0"/>
              <a:t> rollout history deployment/</a:t>
            </a:r>
            <a:r>
              <a:rPr lang="en-US" dirty="0" err="1" smtClean="0"/>
              <a:t>webtest</a:t>
            </a:r>
            <a:endParaRPr lang="en-US" dirty="0" smtClean="0"/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Rollback rollout process:</a:t>
            </a:r>
          </a:p>
          <a:p>
            <a:pPr lvl="3"/>
            <a:r>
              <a:rPr lang="en-US" dirty="0" err="1"/>
              <a:t>kubectl</a:t>
            </a:r>
            <a:r>
              <a:rPr lang="en-US" dirty="0"/>
              <a:t> rollout undo deployment/</a:t>
            </a:r>
            <a:r>
              <a:rPr lang="en-US" dirty="0" err="1"/>
              <a:t>webtest</a:t>
            </a:r>
            <a:r>
              <a:rPr lang="en-US" dirty="0"/>
              <a:t> --</a:t>
            </a:r>
            <a:r>
              <a:rPr lang="en-US" dirty="0" smtClean="0"/>
              <a:t>to-revision=2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Pause/Resume process:</a:t>
            </a:r>
          </a:p>
          <a:p>
            <a:pPr lvl="3"/>
            <a:r>
              <a:rPr lang="en-US" dirty="0" err="1" smtClean="0"/>
              <a:t>kubectl</a:t>
            </a:r>
            <a:r>
              <a:rPr lang="en-US" dirty="0" smtClean="0"/>
              <a:t> rollout pause/resume deployment/</a:t>
            </a:r>
            <a:r>
              <a:rPr lang="en-US" dirty="0" err="1" smtClean="0"/>
              <a:t>webtest</a:t>
            </a:r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525854" y="1893317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rollout &lt;Option&gt; &lt;Type/Name&gt;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122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Deployment update strategy</a:t>
            </a:r>
          </a:p>
          <a:p>
            <a:pPr lvl="1"/>
            <a:r>
              <a:rPr lang="en-US" dirty="0" smtClean="0"/>
              <a:t>Set new image on deployment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Rollout History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19" y="1700808"/>
            <a:ext cx="8017669" cy="21808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19" y="4535887"/>
            <a:ext cx="8017669" cy="10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9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Production Environment (Best design)</a:t>
            </a:r>
          </a:p>
          <a:p>
            <a:r>
              <a:rPr lang="en-US" sz="2000" dirty="0" smtClean="0"/>
              <a:t>Day 1: Application 1: Implement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132856"/>
            <a:ext cx="2413610" cy="1152128"/>
          </a:xfrm>
          <a:prstGeom prst="rect">
            <a:avLst/>
          </a:prstGeom>
        </p:spPr>
      </p:pic>
      <p:pic>
        <p:nvPicPr>
          <p:cNvPr id="9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132856"/>
            <a:ext cx="2413610" cy="1152128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32856"/>
            <a:ext cx="2413610" cy="115212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71600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Server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7059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Service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5091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Database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326320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endParaRPr lang="th-TH" sz="1400" dirty="0"/>
          </a:p>
        </p:txBody>
      </p:sp>
      <p:sp>
        <p:nvSpPr>
          <p:cNvPr id="13" name="Rectangle 12"/>
          <p:cNvSpPr/>
          <p:nvPr/>
        </p:nvSpPr>
        <p:spPr>
          <a:xfrm>
            <a:off x="3522656" y="3326320"/>
            <a:ext cx="220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</a:t>
            </a:r>
            <a:r>
              <a:rPr lang="en-US" sz="1400" dirty="0" err="1" smtClean="0"/>
              <a:t>FrameWork</a:t>
            </a:r>
            <a:r>
              <a:rPr lang="en-US" sz="1400" dirty="0" smtClean="0"/>
              <a:t> 3.5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2976" y="3326320"/>
            <a:ext cx="2208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</a:t>
            </a:r>
            <a:r>
              <a:rPr lang="en-US" sz="1400" dirty="0" err="1" smtClean="0"/>
              <a:t>MariaDB</a:t>
            </a:r>
            <a:r>
              <a:rPr lang="en-US" sz="1400" dirty="0" smtClean="0"/>
              <a:t> 5.1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48" y="4005064"/>
            <a:ext cx="78848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Day 2: Application 2: Need to </a:t>
            </a:r>
            <a:r>
              <a:rPr lang="en-US" sz="2000" dirty="0" smtClean="0">
                <a:latin typeface="+mj-lt"/>
              </a:rPr>
              <a:t>implement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PHP 7.0 </a:t>
            </a:r>
            <a:r>
              <a:rPr lang="en-US" dirty="0" smtClean="0">
                <a:latin typeface="+mj-lt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10.1.14 (Need search feature on 10.1</a:t>
            </a:r>
            <a:r>
              <a:rPr lang="en-US" dirty="0" smtClean="0">
                <a:latin typeface="+mj-lt"/>
              </a:rPr>
              <a:t>)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539552" y="4941168"/>
            <a:ext cx="817425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Problem ?</a:t>
            </a:r>
            <a:endParaRPr lang="en-US" sz="20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Possible to upgrade PHP to 7.0 ? / How to test existing application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What effect to </a:t>
            </a: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upgrade ?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0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1" grpId="0" animBg="1"/>
      <p:bldP spid="12" grpId="0" animBg="1"/>
      <p:bldP spid="4" grpId="0"/>
      <p:bldP spid="13" grpId="0"/>
      <p:bldP spid="14" grpId="0"/>
      <p:bldP spid="15" grpId="0"/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Deployment/RS and Update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Deployment update strategy</a:t>
            </a:r>
          </a:p>
          <a:p>
            <a:pPr lvl="1"/>
            <a:r>
              <a:rPr lang="en-US" dirty="0" smtClean="0"/>
              <a:t>Rollback process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Rollout History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187" y="1737303"/>
            <a:ext cx="7986301" cy="17637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87" y="4219169"/>
            <a:ext cx="7986302" cy="13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0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1.4: Deployment/RS</a:t>
            </a:r>
            <a:endParaRPr lang="th-TH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7544" y="980728"/>
            <a:ext cx="8424936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Deploy replication controller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776"/>
            <a:ext cx="9144000" cy="34064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495" y="4610149"/>
            <a:ext cx="5516745" cy="14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5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6076116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k8s.info/cs.html</a:t>
            </a:r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18382"/>
            <a:ext cx="7751127" cy="51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2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Kubernetes can manage resource in 2 ways</a:t>
            </a:r>
          </a:p>
          <a:p>
            <a:pPr lvl="1"/>
            <a:r>
              <a:rPr lang="en-US" dirty="0" smtClean="0"/>
              <a:t>Container level configuration</a:t>
            </a:r>
          </a:p>
          <a:p>
            <a:pPr lvl="2"/>
            <a:r>
              <a:rPr lang="en-US" dirty="0" smtClean="0"/>
              <a:t>Scope on Container unit independence</a:t>
            </a:r>
          </a:p>
          <a:p>
            <a:pPr lvl="2"/>
            <a:r>
              <a:rPr lang="en-US" dirty="0" smtClean="0"/>
              <a:t>Use in case experiment/test purpose</a:t>
            </a:r>
          </a:p>
          <a:p>
            <a:pPr lvl="2"/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Namespace level configuration</a:t>
            </a:r>
          </a:p>
          <a:p>
            <a:pPr lvl="2"/>
            <a:r>
              <a:rPr lang="en-US" dirty="0" smtClean="0"/>
              <a:t>Scope on Pods and Container level</a:t>
            </a:r>
          </a:p>
          <a:p>
            <a:pPr lvl="2"/>
            <a:r>
              <a:rPr lang="en-US" dirty="0" smtClean="0"/>
              <a:t>Create global limit and assign to namespace</a:t>
            </a:r>
          </a:p>
          <a:p>
            <a:pPr lvl="2"/>
            <a:r>
              <a:rPr lang="en-US" dirty="0" smtClean="0"/>
              <a:t>Apply namespace to any Pods (Template Resource Limit)</a:t>
            </a:r>
          </a:p>
          <a:p>
            <a:r>
              <a:rPr lang="en-US" dirty="0" smtClean="0"/>
              <a:t>What happen when Container resource exceed ?</a:t>
            </a:r>
            <a:endParaRPr lang="en-US" dirty="0"/>
          </a:p>
          <a:p>
            <a:pPr lvl="1"/>
            <a:r>
              <a:rPr lang="en-US" dirty="0" smtClean="0"/>
              <a:t>CPU</a:t>
            </a:r>
          </a:p>
          <a:p>
            <a:pPr lvl="2"/>
            <a:r>
              <a:rPr lang="en-US" dirty="0" smtClean="0"/>
              <a:t>Container will not get CPU as it need and the free-slot of CPU was distributed to all container’s request with ratio</a:t>
            </a:r>
          </a:p>
          <a:p>
            <a:pPr lvl="1"/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Container was killed and restart it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32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 level configuration</a:t>
            </a:r>
          </a:p>
          <a:p>
            <a:pPr lvl="1"/>
            <a:r>
              <a:rPr lang="en-US" dirty="0" smtClean="0"/>
              <a:t>CPU</a:t>
            </a:r>
          </a:p>
          <a:p>
            <a:pPr lvl="2"/>
            <a:r>
              <a:rPr lang="en-US" dirty="0" smtClean="0"/>
              <a:t>Request: </a:t>
            </a:r>
          </a:p>
          <a:p>
            <a:pPr lvl="3"/>
            <a:r>
              <a:rPr lang="en-US" dirty="0" err="1" smtClean="0"/>
              <a:t>XXXm</a:t>
            </a:r>
            <a:r>
              <a:rPr lang="en-US" dirty="0" smtClean="0"/>
              <a:t>(Unit: </a:t>
            </a:r>
            <a:r>
              <a:rPr lang="en-US" dirty="0" err="1" smtClean="0"/>
              <a:t>millicores</a:t>
            </a:r>
            <a:r>
              <a:rPr lang="en-US" dirty="0" smtClean="0"/>
              <a:t>) (Ratio: 1024)</a:t>
            </a:r>
          </a:p>
          <a:p>
            <a:pPr lvl="3"/>
            <a:r>
              <a:rPr lang="en-US" dirty="0" smtClean="0"/>
              <a:t>0.1= 100m</a:t>
            </a:r>
          </a:p>
          <a:p>
            <a:pPr lvl="3"/>
            <a:r>
              <a:rPr lang="en-US" dirty="0" smtClean="0"/>
              <a:t>1 CPU = </a:t>
            </a:r>
          </a:p>
          <a:p>
            <a:pPr lvl="4"/>
            <a:r>
              <a:rPr lang="en-US" dirty="0" smtClean="0"/>
              <a:t>1 vCPU (AWS)</a:t>
            </a:r>
          </a:p>
          <a:p>
            <a:pPr lvl="4"/>
            <a:r>
              <a:rPr lang="en-US" dirty="0" smtClean="0"/>
              <a:t>1 GCP (Google Cloud)</a:t>
            </a:r>
          </a:p>
          <a:p>
            <a:pPr lvl="4"/>
            <a:r>
              <a:rPr lang="en-US" dirty="0" smtClean="0"/>
              <a:t>1 Azure v Core</a:t>
            </a:r>
          </a:p>
          <a:p>
            <a:pPr lvl="4"/>
            <a:r>
              <a:rPr lang="en-US" dirty="0" smtClean="0"/>
              <a:t>1 Hyper thread (Bare </a:t>
            </a:r>
            <a:r>
              <a:rPr lang="en-US" dirty="0" err="1" smtClean="0"/>
              <a:t>Meterial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Consider as “--</a:t>
            </a:r>
            <a:r>
              <a:rPr lang="en-US" dirty="0" err="1" smtClean="0"/>
              <a:t>cpu</a:t>
            </a:r>
            <a:r>
              <a:rPr lang="en-US" dirty="0" smtClean="0"/>
              <a:t>-share”</a:t>
            </a:r>
          </a:p>
          <a:p>
            <a:pPr lvl="2"/>
            <a:r>
              <a:rPr lang="en-US" dirty="0" smtClean="0"/>
              <a:t>Limit:</a:t>
            </a:r>
          </a:p>
          <a:p>
            <a:pPr lvl="3"/>
            <a:r>
              <a:rPr lang="en-US" dirty="0" err="1" smtClean="0"/>
              <a:t>XXXm</a:t>
            </a:r>
            <a:r>
              <a:rPr lang="en-US" dirty="0"/>
              <a:t>(Unit: </a:t>
            </a:r>
            <a:r>
              <a:rPr lang="en-US" dirty="0" err="1"/>
              <a:t>millicores</a:t>
            </a:r>
            <a:r>
              <a:rPr lang="en-US" dirty="0"/>
              <a:t>) </a:t>
            </a:r>
            <a:r>
              <a:rPr lang="en-US" dirty="0" smtClean="0"/>
              <a:t> (Ratio:100000/1000: ~1000)</a:t>
            </a:r>
          </a:p>
          <a:p>
            <a:pPr lvl="3"/>
            <a:r>
              <a:rPr lang="en-US" dirty="0" smtClean="0"/>
              <a:t>Consider as “--</a:t>
            </a:r>
            <a:r>
              <a:rPr lang="en-US" dirty="0" err="1" smtClean="0"/>
              <a:t>cpu</a:t>
            </a:r>
            <a:r>
              <a:rPr lang="en-US" dirty="0" smtClean="0"/>
              <a:t>-quota”</a:t>
            </a:r>
            <a:endParaRPr lang="th-TH" dirty="0" smtClean="0"/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Memory</a:t>
            </a:r>
          </a:p>
          <a:p>
            <a:pPr lvl="2"/>
            <a:r>
              <a:rPr lang="en-US" dirty="0" smtClean="0"/>
              <a:t>Request:</a:t>
            </a:r>
          </a:p>
          <a:p>
            <a:pPr lvl="3"/>
            <a:r>
              <a:rPr lang="en-US" dirty="0" smtClean="0"/>
              <a:t>XXX (</a:t>
            </a:r>
            <a:r>
              <a:rPr lang="en-US" dirty="0" err="1" smtClean="0"/>
              <a:t>Unit:Ki</a:t>
            </a:r>
            <a:r>
              <a:rPr lang="en-US" dirty="0" smtClean="0"/>
              <a:t>, </a:t>
            </a:r>
            <a:r>
              <a:rPr lang="en-US" dirty="0" err="1" smtClean="0"/>
              <a:t>Mi</a:t>
            </a:r>
            <a:r>
              <a:rPr lang="en-US" dirty="0" smtClean="0"/>
              <a:t>, </a:t>
            </a:r>
            <a:r>
              <a:rPr lang="en-US" dirty="0" err="1" smtClean="0"/>
              <a:t>Gi</a:t>
            </a:r>
            <a:r>
              <a:rPr lang="en-US" dirty="0" smtClean="0"/>
              <a:t>, Pi, </a:t>
            </a:r>
            <a:r>
              <a:rPr lang="en-US" dirty="0" err="1" smtClean="0"/>
              <a:t>Ei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Limit</a:t>
            </a:r>
          </a:p>
          <a:p>
            <a:pPr lvl="3"/>
            <a:r>
              <a:rPr lang="en-US" dirty="0" smtClean="0"/>
              <a:t>XXX </a:t>
            </a:r>
            <a:r>
              <a:rPr lang="en-US" dirty="0"/>
              <a:t>(</a:t>
            </a:r>
            <a:r>
              <a:rPr lang="en-US" dirty="0" err="1"/>
              <a:t>Unit:Ki</a:t>
            </a:r>
            <a:r>
              <a:rPr lang="en-US" dirty="0"/>
              <a:t>, </a:t>
            </a:r>
            <a:r>
              <a:rPr lang="en-US" dirty="0" err="1"/>
              <a:t>Mi</a:t>
            </a:r>
            <a:r>
              <a:rPr lang="en-US" dirty="0"/>
              <a:t>, </a:t>
            </a:r>
            <a:r>
              <a:rPr lang="en-US" dirty="0" err="1"/>
              <a:t>Gi</a:t>
            </a:r>
            <a:r>
              <a:rPr lang="en-US" dirty="0"/>
              <a:t>, Pi, </a:t>
            </a:r>
            <a:r>
              <a:rPr lang="en-US" dirty="0" err="1"/>
              <a:t>Ei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9512" y="6078294"/>
            <a:ext cx="676875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Ref: </a:t>
            </a:r>
            <a:r>
              <a:rPr lang="en-US" sz="1050" dirty="0" smtClean="0">
                <a:hlinkClick r:id="rId3"/>
              </a:rPr>
              <a:t>https</a:t>
            </a:r>
            <a:r>
              <a:rPr lang="en-US" sz="1050" dirty="0">
                <a:hlinkClick r:id="rId3"/>
              </a:rPr>
              <a:t>://</a:t>
            </a:r>
            <a:r>
              <a:rPr lang="en-US" sz="1050" dirty="0" smtClean="0">
                <a:hlinkClick r:id="rId3"/>
              </a:rPr>
              <a:t>github.com/kubernetes/community/blob/master/contributors/design-proposals/resource-qos.md</a:t>
            </a:r>
            <a:endParaRPr lang="en-US" sz="1050" dirty="0" smtClean="0"/>
          </a:p>
        </p:txBody>
      </p:sp>
    </p:spTree>
    <p:extLst>
      <p:ext uri="{BB962C8B-B14F-4D97-AF65-F5344CB8AC3E}">
        <p14:creationId xmlns:p14="http://schemas.microsoft.com/office/powerpoint/2010/main" val="14990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 level configuration</a:t>
            </a:r>
          </a:p>
          <a:p>
            <a:pPr lvl="1"/>
            <a:r>
              <a:rPr lang="en-US" dirty="0" smtClean="0"/>
              <a:t>Pods “</a:t>
            </a:r>
            <a:r>
              <a:rPr lang="en-US" dirty="0" err="1" smtClean="0"/>
              <a:t>webtest</a:t>
            </a:r>
            <a:r>
              <a:rPr lang="en-US" dirty="0" smtClean="0"/>
              <a:t>”		  System status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12361"/>
            <a:ext cx="3279917" cy="3640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062" y="1812361"/>
            <a:ext cx="4862937" cy="24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 level configuration</a:t>
            </a:r>
          </a:p>
          <a:p>
            <a:pPr lvl="1"/>
            <a:r>
              <a:rPr lang="en-US" dirty="0" smtClean="0"/>
              <a:t>Allocate status on node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4824"/>
            <a:ext cx="9144000" cy="158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 level configuration</a:t>
            </a:r>
          </a:p>
          <a:p>
            <a:pPr lvl="1"/>
            <a:r>
              <a:rPr lang="en-US" dirty="0" smtClean="0"/>
              <a:t>Create Load on CPU (T1)	 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 status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589" y="1772816"/>
            <a:ext cx="5393889" cy="1296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90" y="3531619"/>
            <a:ext cx="6300192" cy="18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0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 level configuration</a:t>
            </a:r>
          </a:p>
          <a:p>
            <a:pPr lvl="1"/>
            <a:r>
              <a:rPr lang="en-US" dirty="0" smtClean="0"/>
              <a:t>Create Load on CPU (T2)	  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 status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21" y="1729132"/>
            <a:ext cx="5569427" cy="16278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721" y="3789040"/>
            <a:ext cx="6948264" cy="20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Principle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85235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/>
              <a:t>Workshop 1.5: Resource MNG/HPA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7544" y="980728"/>
            <a:ext cx="8424936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 1: Container level configuration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00" y="1484784"/>
            <a:ext cx="6960772" cy="2088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92" y="3736055"/>
            <a:ext cx="3824824" cy="26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9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Namespace level configuration</a:t>
            </a:r>
          </a:p>
          <a:p>
            <a:pPr lvl="1"/>
            <a:r>
              <a:rPr lang="en-US" dirty="0" smtClean="0"/>
              <a:t>Name space provide collection of resource of cluster system that easy to defined and apply to object in cluster system</a:t>
            </a:r>
          </a:p>
          <a:p>
            <a:pPr lvl="1"/>
            <a:r>
              <a:rPr lang="en-US" dirty="0" smtClean="0"/>
              <a:t>Name space can apply with</a:t>
            </a:r>
          </a:p>
          <a:p>
            <a:pPr lvl="2"/>
            <a:r>
              <a:rPr lang="en-US" dirty="0" smtClean="0"/>
              <a:t>Pods</a:t>
            </a:r>
          </a:p>
          <a:p>
            <a:pPr lvl="2"/>
            <a:r>
              <a:rPr lang="en-US" dirty="0" smtClean="0"/>
              <a:t>Services</a:t>
            </a:r>
          </a:p>
          <a:p>
            <a:pPr lvl="2"/>
            <a:r>
              <a:rPr lang="en-US" dirty="0" smtClean="0"/>
              <a:t>Replication Controller</a:t>
            </a:r>
          </a:p>
          <a:p>
            <a:pPr lvl="2"/>
            <a:r>
              <a:rPr lang="en-US" dirty="0" smtClean="0"/>
              <a:t>Deployment and </a:t>
            </a:r>
            <a:r>
              <a:rPr lang="en-US" dirty="0" err="1" smtClean="0"/>
              <a:t>ReplicaSets</a:t>
            </a:r>
            <a:endParaRPr lang="en-US" dirty="0" smtClean="0"/>
          </a:p>
          <a:p>
            <a:pPr lvl="2"/>
            <a:r>
              <a:rPr lang="en-US" u="sng" dirty="0" smtClean="0"/>
              <a:t>Quota</a:t>
            </a:r>
          </a:p>
          <a:p>
            <a:pPr lvl="2"/>
            <a:r>
              <a:rPr lang="en-US" u="sng" dirty="0" err="1" smtClean="0"/>
              <a:t>LimitRange</a:t>
            </a:r>
            <a:endParaRPr lang="en-US" u="sng" dirty="0" smtClean="0"/>
          </a:p>
          <a:p>
            <a:pPr lvl="2"/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For resource management resource in name space level. We will use Quota and </a:t>
            </a:r>
            <a:r>
              <a:rPr lang="en-US" dirty="0" err="1" smtClean="0"/>
              <a:t>LimitRange</a:t>
            </a:r>
            <a:endParaRPr lang="en-US" dirty="0" smtClean="0"/>
          </a:p>
          <a:p>
            <a:pPr lvl="2"/>
            <a:r>
              <a:rPr lang="en-US" dirty="0" smtClean="0"/>
              <a:t>Quota: Summary of resource control on name space</a:t>
            </a:r>
          </a:p>
          <a:p>
            <a:pPr lvl="2"/>
            <a:r>
              <a:rPr lang="en-US" dirty="0" err="1" smtClean="0"/>
              <a:t>LimitRange</a:t>
            </a:r>
            <a:r>
              <a:rPr lang="en-US" dirty="0" smtClean="0"/>
              <a:t>: Resource admission control/Default resource define</a:t>
            </a:r>
          </a:p>
          <a:p>
            <a:pPr lvl="2"/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050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Quota</a:t>
            </a:r>
          </a:p>
          <a:p>
            <a:pPr lvl="1"/>
            <a:r>
              <a:rPr lang="en-US" dirty="0" smtClean="0"/>
              <a:t>Compute resource</a:t>
            </a:r>
          </a:p>
          <a:p>
            <a:pPr lvl="2"/>
            <a:r>
              <a:rPr lang="en-US" dirty="0" smtClean="0"/>
              <a:t>CPU</a:t>
            </a:r>
          </a:p>
          <a:p>
            <a:pPr lvl="3"/>
            <a:r>
              <a:rPr lang="en-US" dirty="0" smtClean="0"/>
              <a:t>Limits</a:t>
            </a:r>
          </a:p>
          <a:p>
            <a:pPr lvl="3"/>
            <a:r>
              <a:rPr lang="en-US" dirty="0" smtClean="0"/>
              <a:t>Request</a:t>
            </a:r>
          </a:p>
          <a:p>
            <a:pPr lvl="2"/>
            <a:r>
              <a:rPr lang="en-US" dirty="0" smtClean="0"/>
              <a:t>Memory</a:t>
            </a:r>
          </a:p>
          <a:p>
            <a:pPr lvl="3"/>
            <a:r>
              <a:rPr lang="en-US" dirty="0" smtClean="0"/>
              <a:t>Limits</a:t>
            </a:r>
          </a:p>
          <a:p>
            <a:pPr lvl="3"/>
            <a:r>
              <a:rPr lang="en-US" dirty="0" smtClean="0"/>
              <a:t>Request</a:t>
            </a:r>
          </a:p>
          <a:p>
            <a:pPr lvl="1"/>
            <a:r>
              <a:rPr lang="en-US" dirty="0" smtClean="0"/>
              <a:t>Disk I/O</a:t>
            </a:r>
          </a:p>
          <a:p>
            <a:pPr lvl="2"/>
            <a:r>
              <a:rPr lang="en-US" dirty="0" err="1" smtClean="0"/>
              <a:t>PersistenctVolumeClaims</a:t>
            </a:r>
            <a:endParaRPr lang="en-US" dirty="0" smtClean="0"/>
          </a:p>
          <a:p>
            <a:pPr lvl="2"/>
            <a:r>
              <a:rPr lang="en-US" dirty="0" err="1" smtClean="0"/>
              <a:t>Request.Storage</a:t>
            </a:r>
            <a:endParaRPr lang="en-US" dirty="0" smtClean="0"/>
          </a:p>
          <a:p>
            <a:pPr lvl="1"/>
            <a:r>
              <a:rPr lang="en-US" dirty="0" smtClean="0"/>
              <a:t>Counting Object</a:t>
            </a:r>
          </a:p>
          <a:p>
            <a:pPr lvl="2"/>
            <a:r>
              <a:rPr lang="en-US" dirty="0" smtClean="0"/>
              <a:t>Pods</a:t>
            </a:r>
          </a:p>
          <a:p>
            <a:pPr lvl="2"/>
            <a:r>
              <a:rPr lang="en-US" dirty="0" smtClean="0"/>
              <a:t>Service</a:t>
            </a:r>
          </a:p>
          <a:p>
            <a:pPr lvl="2"/>
            <a:r>
              <a:rPr lang="en-US" dirty="0" smtClean="0"/>
              <a:t>Replication Controller</a:t>
            </a:r>
          </a:p>
          <a:p>
            <a:pPr lvl="2"/>
            <a:r>
              <a:rPr lang="en-US" dirty="0" err="1" smtClean="0"/>
              <a:t>ConfigMap</a:t>
            </a:r>
            <a:endParaRPr lang="en-US" dirty="0" smtClean="0"/>
          </a:p>
          <a:p>
            <a:pPr lvl="2"/>
            <a:r>
              <a:rPr lang="en-US" dirty="0" smtClean="0"/>
              <a:t>Secrets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1864" y="6165304"/>
            <a:ext cx="43204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Ref: </a:t>
            </a:r>
            <a:r>
              <a:rPr lang="en-US" sz="1050" dirty="0" smtClean="0">
                <a:hlinkClick r:id="rId3"/>
              </a:rPr>
              <a:t>https</a:t>
            </a:r>
            <a:r>
              <a:rPr lang="en-US" sz="1050" dirty="0">
                <a:hlinkClick r:id="rId3"/>
              </a:rPr>
              <a:t>://</a:t>
            </a:r>
            <a:r>
              <a:rPr lang="en-US" sz="1050" dirty="0" smtClean="0">
                <a:hlinkClick r:id="rId3"/>
              </a:rPr>
              <a:t>kubernetes.io/docs/concepts/policy/resource-quotas</a:t>
            </a:r>
            <a:endParaRPr lang="en-US" sz="105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459" y="1484784"/>
            <a:ext cx="2441893" cy="3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0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LimitRange</a:t>
            </a:r>
            <a:endParaRPr lang="en-US" dirty="0" smtClean="0"/>
          </a:p>
          <a:p>
            <a:pPr lvl="1"/>
            <a:r>
              <a:rPr lang="en-US" dirty="0" smtClean="0"/>
              <a:t>Type: (Pods/Container)</a:t>
            </a:r>
          </a:p>
          <a:p>
            <a:pPr lvl="2"/>
            <a:r>
              <a:rPr lang="en-US" dirty="0" smtClean="0"/>
              <a:t>Max</a:t>
            </a:r>
          </a:p>
          <a:p>
            <a:pPr lvl="3"/>
            <a:r>
              <a:rPr lang="en-US" dirty="0" smtClean="0"/>
              <a:t>CPU:</a:t>
            </a:r>
          </a:p>
          <a:p>
            <a:pPr lvl="3"/>
            <a:r>
              <a:rPr lang="en-US" dirty="0" smtClean="0"/>
              <a:t>Memory:</a:t>
            </a:r>
          </a:p>
          <a:p>
            <a:pPr lvl="2"/>
            <a:r>
              <a:rPr lang="en-US" dirty="0" smtClean="0"/>
              <a:t>Min</a:t>
            </a:r>
          </a:p>
          <a:p>
            <a:pPr lvl="3"/>
            <a:r>
              <a:rPr lang="en-US" dirty="0"/>
              <a:t>CPU</a:t>
            </a:r>
            <a:endParaRPr lang="en-US" dirty="0" smtClean="0"/>
          </a:p>
          <a:p>
            <a:pPr lvl="3"/>
            <a:r>
              <a:rPr lang="en-US" dirty="0"/>
              <a:t>Memory</a:t>
            </a:r>
            <a:endParaRPr lang="en-US" dirty="0" smtClean="0"/>
          </a:p>
          <a:p>
            <a:pPr lvl="1"/>
            <a:r>
              <a:rPr lang="en-US" dirty="0" smtClean="0"/>
              <a:t>Default (Limit Default for Container)</a:t>
            </a:r>
          </a:p>
          <a:p>
            <a:pPr lvl="2"/>
            <a:r>
              <a:rPr lang="en-US" dirty="0" smtClean="0"/>
              <a:t>CPU</a:t>
            </a:r>
          </a:p>
          <a:p>
            <a:pPr lvl="2"/>
            <a:r>
              <a:rPr lang="en-US" dirty="0" smtClean="0"/>
              <a:t>Memory</a:t>
            </a:r>
          </a:p>
          <a:p>
            <a:pPr lvl="1"/>
            <a:r>
              <a:rPr lang="en-US" dirty="0" err="1" smtClean="0"/>
              <a:t>DefaultRequest</a:t>
            </a:r>
            <a:r>
              <a:rPr lang="en-US" dirty="0" smtClean="0"/>
              <a:t> (Default for Container)</a:t>
            </a:r>
          </a:p>
          <a:p>
            <a:pPr lvl="2"/>
            <a:r>
              <a:rPr lang="en-US" dirty="0" smtClean="0"/>
              <a:t>CPU</a:t>
            </a:r>
          </a:p>
          <a:p>
            <a:pPr lvl="2"/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1864" y="6165304"/>
            <a:ext cx="51742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Ref</a:t>
            </a:r>
            <a:r>
              <a:rPr lang="en-US" sz="1050" dirty="0"/>
              <a:t>: </a:t>
            </a:r>
            <a:r>
              <a:rPr lang="en-US" sz="1050" dirty="0">
                <a:hlinkClick r:id="rId3"/>
              </a:rPr>
              <a:t>https://kubernetes.io/docs/tasks/administer-cluster/apply-resource-quota-limit</a:t>
            </a:r>
            <a:r>
              <a:rPr lang="en-US" sz="1050" dirty="0" smtClean="0">
                <a:hlinkClick r:id="rId3"/>
              </a:rPr>
              <a:t>/</a:t>
            </a:r>
            <a:endParaRPr lang="en-US" sz="1050" dirty="0" smtClean="0"/>
          </a:p>
          <a:p>
            <a:endParaRPr lang="en-US" sz="105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420" y="836712"/>
            <a:ext cx="2243590" cy="53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Namespace, assign quota with name space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1864" y="6165304"/>
            <a:ext cx="43204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Ref: </a:t>
            </a:r>
            <a:r>
              <a:rPr lang="en-US" sz="1050" dirty="0" smtClean="0">
                <a:hlinkClick r:id="rId3"/>
              </a:rPr>
              <a:t>https</a:t>
            </a:r>
            <a:r>
              <a:rPr lang="en-US" sz="1050" dirty="0">
                <a:hlinkClick r:id="rId3"/>
              </a:rPr>
              <a:t>://</a:t>
            </a:r>
            <a:r>
              <a:rPr lang="en-US" sz="1050" dirty="0" smtClean="0">
                <a:hlinkClick r:id="rId3"/>
              </a:rPr>
              <a:t>kubernetes.io/docs/concepts/policy/resource-quotas</a:t>
            </a:r>
            <a:endParaRPr lang="en-US" sz="1050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525854" y="1628800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create namespace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9552" y="227687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create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 &lt;Quota File&gt; -- namespace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856545"/>
            <a:ext cx="5687164" cy="30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1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Deployment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00" y="1556791"/>
            <a:ext cx="2399864" cy="4813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1556791"/>
            <a:ext cx="2780735" cy="23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Deployment and check result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6348" y="1448780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create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 &lt;Deployment File&gt; --namespace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8" y="2028902"/>
            <a:ext cx="6660232" cy="23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Why it fail 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204864"/>
            <a:ext cx="9144000" cy="63795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67544" y="1563847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describe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--namespace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16383"/>
            <a:ext cx="3538248" cy="278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</a:t>
            </a:r>
            <a:r>
              <a:rPr lang="en-US" dirty="0" err="1" smtClean="0"/>
              <a:t>LimitRange</a:t>
            </a:r>
            <a:r>
              <a:rPr lang="en-US" dirty="0" smtClean="0"/>
              <a:t> and check result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6348" y="1448780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create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LimitRange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File&gt; --namespace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34" y="1999865"/>
            <a:ext cx="7066301" cy="37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Recreate Deployment and check result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539553"/>
            <a:ext cx="7416824" cy="29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Principle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Production Environment</a:t>
            </a:r>
          </a:p>
          <a:p>
            <a:r>
              <a:rPr lang="en-US" sz="2000" dirty="0" smtClean="0"/>
              <a:t>Day 1: Application 1: Implement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71600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Server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7059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Service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5091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Database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501008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endParaRPr lang="th-TH" sz="1400" dirty="0"/>
          </a:p>
        </p:txBody>
      </p:sp>
      <p:sp>
        <p:nvSpPr>
          <p:cNvPr id="13" name="Rectangle 12"/>
          <p:cNvSpPr/>
          <p:nvPr/>
        </p:nvSpPr>
        <p:spPr>
          <a:xfrm>
            <a:off x="3522656" y="3501008"/>
            <a:ext cx="220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</a:t>
            </a:r>
            <a:r>
              <a:rPr lang="en-US" sz="1400" dirty="0" err="1" smtClean="0"/>
              <a:t>FrameWork</a:t>
            </a:r>
            <a:r>
              <a:rPr lang="en-US" sz="1400" dirty="0" smtClean="0"/>
              <a:t> 3.5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2976" y="3501008"/>
            <a:ext cx="2208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</a:t>
            </a:r>
            <a:r>
              <a:rPr lang="en-US" sz="1400" dirty="0" err="1" smtClean="0"/>
              <a:t>MariaDB</a:t>
            </a:r>
            <a:r>
              <a:rPr lang="en-US" sz="1400" dirty="0" smtClean="0"/>
              <a:t> 5.1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48" y="4635133"/>
            <a:ext cx="78848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Day 2: Application 2: Need to </a:t>
            </a:r>
            <a:r>
              <a:rPr lang="en-US" sz="2000" dirty="0" smtClean="0">
                <a:latin typeface="+mj-lt"/>
              </a:rPr>
              <a:t>implement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PHP 7.0 </a:t>
            </a:r>
            <a:r>
              <a:rPr lang="en-US" dirty="0" smtClean="0">
                <a:latin typeface="+mj-lt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10.1.14 (Need search feature on 10.1</a:t>
            </a:r>
            <a:r>
              <a:rPr lang="en-US" dirty="0" smtClean="0">
                <a:latin typeface="+mj-lt"/>
              </a:rPr>
              <a:t>)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03548" y="5693186"/>
            <a:ext cx="7884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So… The problem still exist.</a:t>
            </a:r>
            <a:endParaRPr 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25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467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87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2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1" grpId="0" animBg="1"/>
      <p:bldP spid="12" grpId="0" animBg="1"/>
      <p:bldP spid="4" grpId="0"/>
      <p:bldP spid="13" grpId="0"/>
      <p:bldP spid="14" grpId="0"/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describe of Pods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67544" y="1563847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describe pods --namespace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14933"/>
            <a:ext cx="4314278" cy="32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Test burn </a:t>
            </a:r>
            <a:r>
              <a:rPr lang="en-US" dirty="0" err="1" smtClean="0"/>
              <a:t>cpu</a:t>
            </a:r>
            <a:r>
              <a:rPr lang="en-US" dirty="0" smtClean="0"/>
              <a:t> utilize and monitor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8800"/>
            <a:ext cx="9144000" cy="627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9073"/>
            <a:ext cx="9144000" cy="221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1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Edit deployment for update </a:t>
            </a:r>
            <a:r>
              <a:rPr lang="en-US" dirty="0" err="1" smtClean="0"/>
              <a:t>cpu</a:t>
            </a:r>
            <a:r>
              <a:rPr lang="en-US" dirty="0" smtClean="0"/>
              <a:t>/memory </a:t>
            </a:r>
            <a:r>
              <a:rPr lang="en-US" dirty="0" err="1" smtClean="0"/>
              <a:t>Limits,request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16832"/>
            <a:ext cx="8244408" cy="810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2918159"/>
            <a:ext cx="5400600" cy="28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 smtClean="0"/>
              <a:t>Workshop 1.5: Resource MNG/HPA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7544" y="980728"/>
            <a:ext cx="8424936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 2: Namespace level configuration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6912"/>
            <a:ext cx="2678683" cy="3789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46" y="1484784"/>
            <a:ext cx="7920880" cy="14469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4374" y="3041580"/>
            <a:ext cx="6308106" cy="23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Management and HPA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Horizontal Pod </a:t>
            </a:r>
            <a:r>
              <a:rPr lang="en-US" dirty="0" err="1" smtClean="0"/>
              <a:t>Autoscaling</a:t>
            </a:r>
            <a:r>
              <a:rPr lang="en-US" dirty="0" smtClean="0"/>
              <a:t> (HPA)</a:t>
            </a:r>
          </a:p>
          <a:p>
            <a:pPr lvl="1"/>
            <a:r>
              <a:rPr lang="en-US" dirty="0" smtClean="0"/>
              <a:t>The scale is easy to operate with ”</a:t>
            </a:r>
            <a:r>
              <a:rPr lang="en-US" dirty="0" err="1" smtClean="0"/>
              <a:t>kubectl</a:t>
            </a:r>
            <a:r>
              <a:rPr lang="en-US" dirty="0" smtClean="0"/>
              <a:t> scale --replicas=XXX deployment/&lt;name&gt;” with single command</a:t>
            </a:r>
          </a:p>
          <a:p>
            <a:pPr lvl="1"/>
            <a:r>
              <a:rPr lang="en-US" dirty="0" smtClean="0"/>
              <a:t>But..</a:t>
            </a:r>
          </a:p>
          <a:p>
            <a:pPr lvl="2"/>
            <a:r>
              <a:rPr lang="en-US" dirty="0" smtClean="0"/>
              <a:t>How can you scale meet up/down actual required ?</a:t>
            </a:r>
          </a:p>
          <a:p>
            <a:pPr lvl="1"/>
            <a:r>
              <a:rPr lang="en-US" dirty="0" smtClean="0"/>
              <a:t>HPA will response for monitor workload on Pods (Now base on CPU) and automatic trigger deployment to scale-up application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r>
              <a:rPr lang="en-US" dirty="0" smtClean="0"/>
              <a:t>Ex: </a:t>
            </a:r>
            <a:r>
              <a:rPr lang="en-US" dirty="0" err="1" smtClean="0"/>
              <a:t>kubectl</a:t>
            </a:r>
            <a:r>
              <a:rPr lang="en-US" dirty="0" smtClean="0"/>
              <a:t> </a:t>
            </a:r>
            <a:r>
              <a:rPr lang="en-US" dirty="0" err="1" smtClean="0"/>
              <a:t>autoscal</a:t>
            </a:r>
            <a:r>
              <a:rPr lang="en-US" dirty="0" smtClean="0"/>
              <a:t> deployment/</a:t>
            </a:r>
            <a:r>
              <a:rPr lang="en-US" dirty="0" err="1" smtClean="0"/>
              <a:t>webtest</a:t>
            </a:r>
            <a:r>
              <a:rPr lang="en-US" dirty="0" smtClean="0"/>
              <a:t> --min=1--max=10 --</a:t>
            </a:r>
            <a:r>
              <a:rPr lang="en-US" dirty="0" err="1" smtClean="0"/>
              <a:t>cpu</a:t>
            </a:r>
            <a:r>
              <a:rPr lang="en-US" dirty="0" smtClean="0"/>
              <a:t>-percent=80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6" y="4943124"/>
            <a:ext cx="3253544" cy="129418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67544" y="3212976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autoscale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&lt;type/name&gt; &lt;option:&gt;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57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03614"/>
          </a:xfrm>
        </p:spPr>
        <p:txBody>
          <a:bodyPr>
            <a:normAutofit/>
          </a:bodyPr>
          <a:lstStyle/>
          <a:p>
            <a:r>
              <a:rPr lang="en-US" dirty="0" smtClean="0"/>
              <a:t>Container concept (Recap)</a:t>
            </a:r>
          </a:p>
          <a:p>
            <a:r>
              <a:rPr lang="en-US" dirty="0" smtClean="0"/>
              <a:t>Introduction to Kubernetes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Fundamental of Kubernetes</a:t>
            </a:r>
          </a:p>
          <a:p>
            <a:pPr lvl="1"/>
            <a:r>
              <a:rPr lang="en-US" sz="2000" dirty="0" smtClean="0"/>
              <a:t>Pods, Container and Services</a:t>
            </a:r>
          </a:p>
          <a:p>
            <a:pPr lvl="1"/>
            <a:r>
              <a:rPr lang="en-US" sz="2000" dirty="0" smtClean="0"/>
              <a:t>Replication Controller (RC)</a:t>
            </a:r>
          </a:p>
          <a:p>
            <a:pPr lvl="1"/>
            <a:r>
              <a:rPr lang="en-US" sz="2000" dirty="0" smtClean="0"/>
              <a:t>Deployment/Replica-Set </a:t>
            </a:r>
            <a:r>
              <a:rPr lang="en-US" sz="2000" dirty="0"/>
              <a:t>(RS) </a:t>
            </a:r>
            <a:r>
              <a:rPr lang="en-US" sz="2000" dirty="0" smtClean="0"/>
              <a:t>and Rolling update</a:t>
            </a:r>
          </a:p>
          <a:p>
            <a:pPr lvl="1"/>
            <a:r>
              <a:rPr lang="en-US" sz="2000" dirty="0" smtClean="0"/>
              <a:t>Resource Management and Horizontal Pods </a:t>
            </a:r>
            <a:r>
              <a:rPr lang="en-US" sz="2000" dirty="0" err="1"/>
              <a:t>Autoscaling</a:t>
            </a:r>
            <a:r>
              <a:rPr lang="en-US" sz="2000" dirty="0"/>
              <a:t> </a:t>
            </a:r>
            <a:r>
              <a:rPr lang="en-US" sz="2000" dirty="0" smtClean="0"/>
              <a:t>(HPA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Kubernetes: Production Workload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8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 of </a:t>
            </a:r>
            <a:r>
              <a:rPr lang="en-US" dirty="0" smtClean="0"/>
              <a:t>Kubernetes (</a:t>
            </a:r>
            <a:r>
              <a:rPr lang="en-US" dirty="0" err="1" smtClean="0"/>
              <a:t>Con’t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sz="2000" dirty="0" smtClean="0"/>
              <a:t>Map </a:t>
            </a:r>
            <a:r>
              <a:rPr lang="en-US" sz="2000" dirty="0"/>
              <a:t>and Secret </a:t>
            </a:r>
            <a:endParaRPr lang="th-TH" sz="2000" dirty="0"/>
          </a:p>
          <a:p>
            <a:pPr lvl="1"/>
            <a:r>
              <a:rPr lang="en-US" sz="2000" dirty="0"/>
              <a:t>Jobs and </a:t>
            </a:r>
            <a:r>
              <a:rPr lang="en-US" sz="2000" dirty="0" err="1"/>
              <a:t>Cron</a:t>
            </a:r>
            <a:r>
              <a:rPr lang="en-US" sz="2000" dirty="0"/>
              <a:t> Jobs</a:t>
            </a:r>
          </a:p>
          <a:p>
            <a:pPr lvl="1"/>
            <a:r>
              <a:rPr lang="en-US" sz="2000" dirty="0"/>
              <a:t>Debug Log and </a:t>
            </a:r>
            <a:r>
              <a:rPr lang="en-US" sz="2000" dirty="0" smtClean="0"/>
              <a:t>Monitoring</a:t>
            </a:r>
            <a:endParaRPr lang="en-US" dirty="0" smtClean="0"/>
          </a:p>
          <a:p>
            <a:r>
              <a:rPr lang="en-US" dirty="0" smtClean="0"/>
              <a:t>Ingress </a:t>
            </a:r>
            <a:r>
              <a:rPr lang="en-US" dirty="0" smtClean="0"/>
              <a:t>Networking</a:t>
            </a:r>
          </a:p>
          <a:p>
            <a:r>
              <a:rPr lang="en-US" dirty="0" smtClean="0"/>
              <a:t>Kubernetes in real world</a:t>
            </a:r>
          </a:p>
          <a:p>
            <a:pPr lvl="1"/>
            <a:r>
              <a:rPr lang="en-US" dirty="0" smtClean="0"/>
              <a:t>Cluster Setup for Bare Metal</a:t>
            </a:r>
          </a:p>
          <a:p>
            <a:pPr lvl="1"/>
            <a:r>
              <a:rPr lang="en-US" dirty="0" smtClean="0"/>
              <a:t>Orchestrator Assignment</a:t>
            </a:r>
          </a:p>
          <a:p>
            <a:pPr lvl="2"/>
            <a:r>
              <a:rPr lang="en-US" dirty="0" err="1" smtClean="0"/>
              <a:t>nodeSelector</a:t>
            </a:r>
            <a:endParaRPr lang="en-US" dirty="0"/>
          </a:p>
          <a:p>
            <a:pPr lvl="2"/>
            <a:r>
              <a:rPr lang="en-US" dirty="0"/>
              <a:t>Interlude</a:t>
            </a:r>
          </a:p>
          <a:p>
            <a:pPr lvl="2"/>
            <a:r>
              <a:rPr lang="en-US" dirty="0"/>
              <a:t>Affinity</a:t>
            </a:r>
          </a:p>
          <a:p>
            <a:pPr lvl="2"/>
            <a:r>
              <a:rPr lang="en-US" dirty="0" smtClean="0"/>
              <a:t>Taints/Tolerations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06779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8"/>
            <a:ext cx="9144000" cy="617502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By: Praparn L (eva10409@gmail.com)</a:t>
            </a:r>
            <a:endParaRPr lang="en-US" dirty="0"/>
          </a:p>
        </p:txBody>
      </p:sp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0" y="444593"/>
            <a:ext cx="7668344" cy="53613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Question &amp; Answer Section</a:t>
            </a:r>
            <a:endParaRPr lang="th-TH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24"/>
            <a:ext cx="9144000" cy="618822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By: Praparn L (eva10409@gmail.com)</a:t>
            </a:r>
            <a:endParaRPr lang="en-US" dirty="0"/>
          </a:p>
        </p:txBody>
      </p:sp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0" y="444593"/>
            <a:ext cx="7668344" cy="53613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Kubernetes 101: Production-Workload Orchestration</a:t>
            </a:r>
            <a:endParaRPr lang="th-TH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Day 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3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Ingress Network</a:t>
            </a:r>
          </a:p>
          <a:p>
            <a:r>
              <a:rPr lang="en-US" dirty="0" smtClean="0"/>
              <a:t>Kubernetes in real world</a:t>
            </a:r>
          </a:p>
          <a:p>
            <a:pPr lvl="1"/>
            <a:r>
              <a:rPr lang="en-US" dirty="0" smtClean="0"/>
              <a:t>Cluster Setup for Bare Metal</a:t>
            </a:r>
          </a:p>
          <a:p>
            <a:pPr lvl="1"/>
            <a:r>
              <a:rPr lang="en-US" dirty="0" smtClean="0"/>
              <a:t>Orchestrator Assignment</a:t>
            </a:r>
          </a:p>
          <a:p>
            <a:pPr lvl="2"/>
            <a:r>
              <a:rPr lang="en-US" dirty="0" err="1" smtClean="0"/>
              <a:t>nodeSelector</a:t>
            </a:r>
            <a:endParaRPr lang="en-US" dirty="0"/>
          </a:p>
          <a:p>
            <a:pPr lvl="2"/>
            <a:r>
              <a:rPr lang="en-US" dirty="0"/>
              <a:t>Interlude</a:t>
            </a:r>
          </a:p>
          <a:p>
            <a:pPr lvl="2"/>
            <a:r>
              <a:rPr lang="en-US" dirty="0"/>
              <a:t>Affinity</a:t>
            </a:r>
          </a:p>
          <a:p>
            <a:pPr lvl="2"/>
            <a:r>
              <a:rPr lang="en-US" dirty="0" smtClean="0"/>
              <a:t>Taints/Tolerations</a:t>
            </a:r>
          </a:p>
          <a:p>
            <a:r>
              <a:rPr lang="en-US" dirty="0" err="1" smtClean="0"/>
              <a:t>Stateful</a:t>
            </a:r>
            <a:r>
              <a:rPr lang="en-US" dirty="0" smtClean="0"/>
              <a:t> application deployment</a:t>
            </a:r>
          </a:p>
          <a:p>
            <a:pPr lvl="1"/>
            <a:r>
              <a:rPr lang="en-US" dirty="0" smtClean="0"/>
              <a:t>Consideration and Awareness</a:t>
            </a:r>
          </a:p>
          <a:p>
            <a:pPr lvl="1"/>
            <a:r>
              <a:rPr lang="en-US" dirty="0" smtClean="0"/>
              <a:t>Volumes and Persistent Volumes</a:t>
            </a:r>
          </a:p>
          <a:p>
            <a:pPr lvl="1"/>
            <a:r>
              <a:rPr lang="en-US" dirty="0" err="1" smtClean="0"/>
              <a:t>PetSets</a:t>
            </a:r>
            <a:r>
              <a:rPr lang="en-US" dirty="0" smtClean="0"/>
              <a:t> and </a:t>
            </a:r>
            <a:r>
              <a:rPr lang="en-US" dirty="0" err="1" smtClean="0"/>
              <a:t>StatefulSets</a:t>
            </a:r>
            <a:endParaRPr lang="en-US" dirty="0" smtClean="0"/>
          </a:p>
          <a:p>
            <a:r>
              <a:rPr lang="en-US" dirty="0" smtClean="0"/>
              <a:t>Cluster Administration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44397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Principle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13312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Ingress 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err="1" smtClean="0"/>
              <a:t>ConfigMap</a:t>
            </a:r>
            <a:r>
              <a:rPr lang="en-US" dirty="0" smtClean="0"/>
              <a:t> and Secret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ConfigMap</a:t>
            </a:r>
            <a:r>
              <a:rPr lang="en-US" dirty="0" smtClean="0"/>
              <a:t> and Secret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Make secret data and configuration great again !</a:t>
            </a:r>
          </a:p>
          <a:p>
            <a:r>
              <a:rPr lang="en-US" dirty="0" smtClean="0"/>
              <a:t>Many container need some configuration/potential data for make it work. But is it should store in image/configuration (</a:t>
            </a:r>
            <a:r>
              <a:rPr lang="en-US" dirty="0" err="1" smtClean="0"/>
              <a:t>Container,Pods</a:t>
            </a:r>
            <a:r>
              <a:rPr lang="en-US" dirty="0" smtClean="0"/>
              <a:t>, Deployment, RC </a:t>
            </a:r>
            <a:r>
              <a:rPr lang="en-US" dirty="0" err="1" smtClean="0"/>
              <a:t>etc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Root password of database</a:t>
            </a:r>
          </a:p>
          <a:p>
            <a:pPr lvl="1"/>
            <a:r>
              <a:rPr lang="en-US" dirty="0" smtClean="0"/>
              <a:t>Environment variable</a:t>
            </a:r>
          </a:p>
          <a:p>
            <a:pPr lvl="1"/>
            <a:r>
              <a:rPr lang="en-US" dirty="0" smtClean="0"/>
              <a:t>Custom variable</a:t>
            </a:r>
          </a:p>
          <a:p>
            <a:pPr lvl="1"/>
            <a:r>
              <a:rPr lang="en-US" dirty="0" smtClean="0"/>
              <a:t>Path of mount volume data</a:t>
            </a:r>
          </a:p>
          <a:p>
            <a:pPr lvl="1"/>
            <a:r>
              <a:rPr lang="en-US" dirty="0" err="1" smtClean="0"/>
              <a:t>Etc</a:t>
            </a:r>
            <a:endParaRPr lang="en-US" dirty="0"/>
          </a:p>
          <a:p>
            <a:r>
              <a:rPr lang="en-US" dirty="0" err="1" smtClean="0"/>
              <a:t>ConfigMap</a:t>
            </a:r>
            <a:r>
              <a:rPr lang="en-US" dirty="0" smtClean="0"/>
              <a:t> will provide central configuration for Pods operate</a:t>
            </a:r>
          </a:p>
          <a:p>
            <a:r>
              <a:rPr lang="en-US" dirty="0" smtClean="0"/>
              <a:t>Secret will encode sensitive data for keep secret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6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ConfigMap</a:t>
            </a:r>
            <a:r>
              <a:rPr lang="en-US" dirty="0" smtClean="0"/>
              <a:t> and Secret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ConfigMap</a:t>
            </a:r>
            <a:endParaRPr lang="en-US" dirty="0" smtClean="0"/>
          </a:p>
          <a:p>
            <a:pPr lvl="1"/>
            <a:r>
              <a:rPr lang="en-US" dirty="0" err="1" smtClean="0"/>
              <a:t>ConfigMap</a:t>
            </a:r>
            <a:r>
              <a:rPr lang="en-US" dirty="0" smtClean="0"/>
              <a:t> belong to namespace scope</a:t>
            </a:r>
          </a:p>
          <a:p>
            <a:pPr lvl="1"/>
            <a:r>
              <a:rPr lang="en-US" dirty="0" smtClean="0"/>
              <a:t>Option to create:</a:t>
            </a:r>
          </a:p>
          <a:p>
            <a:pPr lvl="2"/>
            <a:r>
              <a:rPr lang="en-US" dirty="0"/>
              <a:t>literal </a:t>
            </a:r>
            <a:r>
              <a:rPr lang="en-US" dirty="0" smtClean="0"/>
              <a:t>values</a:t>
            </a:r>
          </a:p>
          <a:p>
            <a:pPr lvl="2"/>
            <a:r>
              <a:rPr lang="en-US" dirty="0" smtClean="0"/>
              <a:t>From file or folder</a:t>
            </a:r>
          </a:p>
          <a:p>
            <a:pPr lvl="2"/>
            <a:r>
              <a:rPr lang="en-US" dirty="0" smtClean="0"/>
              <a:t>YAML file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Ex</a:t>
            </a:r>
            <a:r>
              <a:rPr lang="en-US" dirty="0"/>
              <a:t>: </a:t>
            </a: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</a:t>
            </a:r>
            <a:r>
              <a:rPr lang="en-US" dirty="0"/>
              <a:t>create </a:t>
            </a:r>
            <a:r>
              <a:rPr lang="en-US" dirty="0" err="1"/>
              <a:t>configmap</a:t>
            </a:r>
            <a:r>
              <a:rPr lang="en-US" dirty="0"/>
              <a:t> </a:t>
            </a:r>
            <a:r>
              <a:rPr lang="en-US" dirty="0" err="1" smtClean="0"/>
              <a:t>webmodule_configmap</a:t>
            </a:r>
            <a:r>
              <a:rPr lang="en-US" dirty="0"/>
              <a:t> --</a:t>
            </a:r>
            <a:r>
              <a:rPr lang="en-US" dirty="0" smtClean="0"/>
              <a:t>from-literal=REDIS_HOST=localhost”</a:t>
            </a:r>
          </a:p>
          <a:p>
            <a:pPr lvl="2"/>
            <a:r>
              <a:rPr lang="en-US" dirty="0" smtClean="0"/>
              <a:t>Ex: “</a:t>
            </a:r>
            <a:r>
              <a:rPr lang="en-US" dirty="0" err="1" smtClean="0"/>
              <a:t>kubectl</a:t>
            </a:r>
            <a:r>
              <a:rPr lang="en-US" dirty="0" smtClean="0"/>
              <a:t> create </a:t>
            </a:r>
            <a:r>
              <a:rPr lang="mr-IN" dirty="0" smtClean="0"/>
              <a:t>–</a:t>
            </a:r>
            <a:r>
              <a:rPr lang="en-US" dirty="0" smtClean="0"/>
              <a:t>f </a:t>
            </a:r>
            <a:r>
              <a:rPr lang="en-US" dirty="0" err="1" smtClean="0"/>
              <a:t>webmodule_configmap.yml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457200" y="299695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create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configmap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 &lt;option&gt;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62" y="4388501"/>
            <a:ext cx="2232248" cy="199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3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ConfigMap</a:t>
            </a:r>
            <a:r>
              <a:rPr lang="en-US" dirty="0" smtClean="0"/>
              <a:t> and Secret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Secret</a:t>
            </a:r>
          </a:p>
          <a:p>
            <a:pPr lvl="1"/>
            <a:r>
              <a:rPr lang="en-US" dirty="0" err="1" smtClean="0"/>
              <a:t>ConfigMap</a:t>
            </a:r>
            <a:r>
              <a:rPr lang="en-US" dirty="0" smtClean="0"/>
              <a:t> will encode64 algorithm</a:t>
            </a:r>
          </a:p>
          <a:p>
            <a:pPr lvl="1"/>
            <a:r>
              <a:rPr lang="en-US" dirty="0" smtClean="0"/>
              <a:t>Option to create:</a:t>
            </a:r>
          </a:p>
          <a:p>
            <a:pPr lvl="2"/>
            <a:r>
              <a:rPr lang="en-US" dirty="0" smtClean="0"/>
              <a:t>From file &lt;store confidential value&gt;</a:t>
            </a:r>
          </a:p>
          <a:p>
            <a:pPr lvl="2"/>
            <a:r>
              <a:rPr lang="en-US" dirty="0" smtClean="0"/>
              <a:t>YAML file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Ex</a:t>
            </a:r>
            <a:r>
              <a:rPr lang="en-US" dirty="0"/>
              <a:t>: </a:t>
            </a:r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</a:t>
            </a:r>
            <a:r>
              <a:rPr lang="en-US" dirty="0"/>
              <a:t>create </a:t>
            </a:r>
            <a:r>
              <a:rPr lang="en-US" dirty="0" smtClean="0"/>
              <a:t>secret generic </a:t>
            </a:r>
            <a:r>
              <a:rPr lang="en-US" dirty="0" err="1" smtClean="0"/>
              <a:t>databasemodule_secret</a:t>
            </a:r>
            <a:r>
              <a:rPr lang="en-US" dirty="0" smtClean="0"/>
              <a:t> --from-file=./</a:t>
            </a:r>
            <a:r>
              <a:rPr lang="en-US" dirty="0" err="1" smtClean="0"/>
              <a:t>username.txt</a:t>
            </a:r>
            <a:r>
              <a:rPr lang="en-US" dirty="0" smtClean="0"/>
              <a:t> --from-file=./</a:t>
            </a:r>
            <a:r>
              <a:rPr lang="en-US" dirty="0" err="1" smtClean="0"/>
              <a:t>password.txt</a:t>
            </a:r>
            <a:r>
              <a:rPr lang="en-US" dirty="0" smtClean="0"/>
              <a:t>”</a:t>
            </a:r>
          </a:p>
          <a:p>
            <a:pPr lvl="2"/>
            <a:r>
              <a:rPr lang="en-US" dirty="0" smtClean="0"/>
              <a:t>Ex: “</a:t>
            </a:r>
            <a:r>
              <a:rPr lang="en-US" dirty="0" err="1" smtClean="0"/>
              <a:t>kubectl</a:t>
            </a:r>
            <a:r>
              <a:rPr lang="en-US" dirty="0" smtClean="0"/>
              <a:t> create -f </a:t>
            </a:r>
            <a:r>
              <a:rPr lang="en-US" dirty="0" err="1" smtClean="0"/>
              <a:t>databasemodule_secret.yml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>
          <a:xfrm>
            <a:off x="457200" y="263691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create secret generic &lt;name&gt; &lt;option&gt;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12" y="4077072"/>
            <a:ext cx="3096344" cy="682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752" y="4077072"/>
            <a:ext cx="2273424" cy="22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4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738658" y="1023118"/>
            <a:ext cx="6297837" cy="51421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876257" y="1474657"/>
            <a:ext cx="1931544" cy="13358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51881" y="1463351"/>
            <a:ext cx="2545575" cy="34160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ConfigMap</a:t>
            </a:r>
            <a:r>
              <a:rPr lang="en-US" dirty="0" smtClean="0"/>
              <a:t> and Secret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20708" y="2856384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Restful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WebService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20272" y="1930642"/>
            <a:ext cx="1666528" cy="6217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Database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60883" y="4198248"/>
            <a:ext cx="2105914" cy="567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833" y="3861048"/>
            <a:ext cx="644744" cy="554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579824"/>
            <a:ext cx="635401" cy="635401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592878" y="1957572"/>
            <a:ext cx="2173919" cy="470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Web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853" y="1605156"/>
            <a:ext cx="1196409" cy="2752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058" y="2468501"/>
            <a:ext cx="827398" cy="82739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55232" y="258890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3619476" y="392124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6379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7002696" y="165827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3306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3924945" y="1052736"/>
            <a:ext cx="1569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ym typeface="Wingdings" pitchFamily="2" charset="2"/>
              </a:rPr>
              <a:t>Pods: web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732240" y="1023119"/>
            <a:ext cx="2053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ym typeface="Wingdings" pitchFamily="2" charset="2"/>
              </a:rPr>
              <a:t>Pods: </a:t>
            </a:r>
            <a:r>
              <a:rPr lang="en-US" sz="2400" dirty="0" err="1" smtClean="0">
                <a:sym typeface="Wingdings" pitchFamily="2" charset="2"/>
              </a:rPr>
              <a:t>maindb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437602" y="1442040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itchFamily="2" charset="2"/>
              </a:rPr>
              <a:t>localhost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5895768" y="1911538"/>
            <a:ext cx="1338558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</a:t>
            </a:r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6624736" y="2924944"/>
            <a:ext cx="2411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IP Cluster: 10.0.0.X</a:t>
            </a:r>
          </a:p>
          <a:p>
            <a:r>
              <a:rPr lang="en-US" sz="1200" dirty="0" smtClean="0">
                <a:sym typeface="Wingdings" pitchFamily="2" charset="2"/>
              </a:rPr>
              <a:t>Name: </a:t>
            </a:r>
            <a:r>
              <a:rPr lang="en-US" sz="1200" dirty="0" err="1" smtClean="0">
                <a:sym typeface="Wingdings" pitchFamily="2" charset="2"/>
              </a:rPr>
              <a:t>maindb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</a:rPr>
              <a:t>Service Port: 3306 (port)</a:t>
            </a:r>
          </a:p>
          <a:p>
            <a:r>
              <a:rPr lang="en-US" sz="1200" dirty="0" smtClean="0">
                <a:sym typeface="Wingdings" pitchFamily="2" charset="2"/>
              </a:rPr>
              <a:t>Container Port: 3306 (target port)</a:t>
            </a:r>
          </a:p>
          <a:p>
            <a:r>
              <a:rPr lang="en-US" sz="1200" dirty="0" err="1" smtClean="0">
                <a:sym typeface="Wingdings" pitchFamily="2" charset="2"/>
              </a:rPr>
              <a:t>NodePort</a:t>
            </a:r>
            <a:r>
              <a:rPr lang="en-US" sz="1200" dirty="0" smtClean="0">
                <a:sym typeface="Wingdings" pitchFamily="2" charset="2"/>
              </a:rPr>
              <a:t>: N/A (Cluster IP)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 rot="16200000">
            <a:off x="2422520" y="1905443"/>
            <a:ext cx="1338558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3385024" y="4946963"/>
            <a:ext cx="36352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IP Cluster: 10.0.0.X</a:t>
            </a:r>
          </a:p>
          <a:p>
            <a:r>
              <a:rPr lang="en-US" sz="1200" dirty="0" smtClean="0">
                <a:sym typeface="Wingdings" pitchFamily="2" charset="2"/>
              </a:rPr>
              <a:t>Name: </a:t>
            </a:r>
            <a:r>
              <a:rPr lang="en-US" sz="1200" dirty="0" err="1" smtClean="0">
                <a:sym typeface="Wingdings" pitchFamily="2" charset="2"/>
              </a:rPr>
              <a:t>maindb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</a:rPr>
              <a:t>Service Port: 80,5000(port)</a:t>
            </a:r>
          </a:p>
          <a:p>
            <a:r>
              <a:rPr lang="en-US" sz="1200" dirty="0" smtClean="0">
                <a:sym typeface="Wingdings" pitchFamily="2" charset="2"/>
              </a:rPr>
              <a:t>Container Port: 80,5000(target port)</a:t>
            </a:r>
          </a:p>
          <a:p>
            <a:r>
              <a:rPr lang="en-US" sz="1200" dirty="0" err="1" smtClean="0">
                <a:sym typeface="Wingdings" pitchFamily="2" charset="2"/>
              </a:rPr>
              <a:t>NodePort</a:t>
            </a:r>
            <a:r>
              <a:rPr lang="en-US" sz="1200" dirty="0" smtClean="0">
                <a:sym typeface="Wingdings" pitchFamily="2" charset="2"/>
              </a:rPr>
              <a:t>: 30500</a:t>
            </a:r>
            <a:r>
              <a:rPr lang="en-US" sz="1200" dirty="0" smtClean="0">
                <a:sym typeface="Wingdings"/>
              </a:rPr>
              <a:t>80</a:t>
            </a:r>
            <a:r>
              <a:rPr lang="en-US" sz="1200" dirty="0" smtClean="0">
                <a:sym typeface="Wingdings" pitchFamily="2" charset="2"/>
              </a:rPr>
              <a:t> (TCP)</a:t>
            </a:r>
          </a:p>
          <a:p>
            <a:r>
              <a:rPr lang="en-US" sz="1200" dirty="0">
                <a:sym typeface="Wingdings" pitchFamily="2" charset="2"/>
              </a:rPr>
              <a:t> </a:t>
            </a:r>
            <a:r>
              <a:rPr lang="en-US" sz="1200" dirty="0" smtClean="0">
                <a:sym typeface="Wingdings" pitchFamily="2" charset="2"/>
              </a:rPr>
              <a:t>                  32500</a:t>
            </a:r>
            <a:r>
              <a:rPr lang="en-US" sz="1200" dirty="0" smtClean="0">
                <a:sym typeface="Wingdings"/>
              </a:rPr>
              <a:t>5000 (TCP)</a:t>
            </a:r>
            <a:endParaRPr lang="en-US" sz="1200" dirty="0"/>
          </a:p>
        </p:txBody>
      </p:sp>
      <p:sp>
        <p:nvSpPr>
          <p:cNvPr id="37" name="Rounded Rectangle 36"/>
          <p:cNvSpPr/>
          <p:nvPr/>
        </p:nvSpPr>
        <p:spPr>
          <a:xfrm>
            <a:off x="284828" y="1640833"/>
            <a:ext cx="1536164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Frontend 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92" y="2397542"/>
            <a:ext cx="1008609" cy="1008609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1869770" y="1957572"/>
            <a:ext cx="876226" cy="7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033365" y="2064352"/>
            <a:ext cx="2668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95039" y="2023487"/>
            <a:ext cx="1025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30500</a:t>
            </a:r>
          </a:p>
          <a:p>
            <a:r>
              <a:rPr lang="en-US" sz="1200" dirty="0" smtClean="0"/>
              <a:t>Port: 32500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6374884" y="5820891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itchFamily="2" charset="2"/>
              </a:rPr>
              <a:t>Minikube</a:t>
            </a:r>
            <a:r>
              <a:rPr lang="en-US" dirty="0" smtClean="0">
                <a:sym typeface="Wingdings" pitchFamily="2" charset="2"/>
              </a:rPr>
              <a:t>: 192.168.99.101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6221" y="3406151"/>
            <a:ext cx="2366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Request:</a:t>
            </a:r>
          </a:p>
          <a:p>
            <a:r>
              <a:rPr lang="en-US" sz="1200" dirty="0" smtClean="0">
                <a:sym typeface="Wingdings" pitchFamily="2" charset="2"/>
                <a:hlinkClick r:id="rId8"/>
              </a:rPr>
              <a:t>http://192.168.99.101:30500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  <a:hlinkClick r:id="rId9"/>
              </a:rPr>
              <a:t>http://192.168.99.101:32500</a:t>
            </a:r>
            <a:endParaRPr lang="en-US" sz="1200" dirty="0" smtClean="0">
              <a:sym typeface="Wingdings" pitchFamily="2" charset="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11655" y="172485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23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2008"/>
            <a:ext cx="8229600" cy="908720"/>
          </a:xfrm>
        </p:spPr>
        <p:txBody>
          <a:bodyPr/>
          <a:lstStyle/>
          <a:p>
            <a:r>
              <a:rPr lang="en-US" dirty="0" err="1" smtClean="0"/>
              <a:t>ConfigMap</a:t>
            </a:r>
            <a:r>
              <a:rPr lang="en-US" dirty="0" smtClean="0"/>
              <a:t> and Secret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33192" y="980728"/>
            <a:ext cx="2545575" cy="13358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277208" y="1436713"/>
            <a:ext cx="2142664" cy="6217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Database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085895"/>
            <a:ext cx="635401" cy="63540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259632" y="1164341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3306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 rot="16200000">
            <a:off x="152704" y="1417609"/>
            <a:ext cx="1338558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</a:t>
            </a:r>
            <a:endParaRPr lang="en-US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1133193" y="2821286"/>
            <a:ext cx="2545575" cy="34160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1302020" y="4214319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Restful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WebService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342195" y="5556183"/>
            <a:ext cx="2105914" cy="567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145" y="5218983"/>
            <a:ext cx="644744" cy="554221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1274190" y="3315507"/>
            <a:ext cx="2173919" cy="470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Web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165" y="2963091"/>
            <a:ext cx="1196409" cy="27521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370" y="3826436"/>
            <a:ext cx="827398" cy="827398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236544" y="3946844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1300788" y="5279184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6379</a:t>
            </a:r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1118914" y="2799975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itchFamily="2" charset="2"/>
              </a:rPr>
              <a:t>localhost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192967" y="3082785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 rot="16200000">
            <a:off x="152704" y="3229509"/>
            <a:ext cx="1338558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016" y="4456159"/>
            <a:ext cx="4183611" cy="629025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>
            <a:off x="3923928" y="4581128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016" y="5483858"/>
            <a:ext cx="2304256" cy="609438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>
            <a:off x="3923928" y="4869160"/>
            <a:ext cx="648072" cy="792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666207" y="4201343"/>
            <a:ext cx="18437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Sourcecode</a:t>
            </a:r>
            <a:r>
              <a:rPr lang="en-US" sz="1400" dirty="0" smtClean="0"/>
              <a:t>: </a:t>
            </a:r>
            <a:r>
              <a:rPr lang="en-US" sz="1400" dirty="0" err="1" smtClean="0"/>
              <a:t>main.py</a:t>
            </a:r>
            <a:endParaRPr lang="en-US" sz="1400" dirty="0"/>
          </a:p>
        </p:txBody>
      </p:sp>
      <p:sp>
        <p:nvSpPr>
          <p:cNvPr id="65" name="Rectangle 64"/>
          <p:cNvSpPr/>
          <p:nvPr/>
        </p:nvSpPr>
        <p:spPr>
          <a:xfrm>
            <a:off x="4625997" y="5188316"/>
            <a:ext cx="2721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Pods.yml</a:t>
            </a:r>
            <a:r>
              <a:rPr lang="en-US" sz="1400" dirty="0" smtClean="0"/>
              <a:t>: </a:t>
            </a:r>
            <a:r>
              <a:rPr lang="en-US" sz="1400" dirty="0" err="1" smtClean="0"/>
              <a:t>webmodule_pod.yml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016" y="1184828"/>
            <a:ext cx="2164703" cy="131231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625996" y="879423"/>
            <a:ext cx="30885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Pods.yml</a:t>
            </a:r>
            <a:r>
              <a:rPr lang="en-US" sz="1400" dirty="0" smtClean="0"/>
              <a:t>: </a:t>
            </a:r>
            <a:r>
              <a:rPr lang="en-US" sz="1400" dirty="0" err="1" smtClean="0"/>
              <a:t>databasemodule_pod.yml</a:t>
            </a:r>
            <a:endParaRPr lang="en-US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923928" y="1648672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3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2008"/>
            <a:ext cx="8229600" cy="908720"/>
          </a:xfrm>
        </p:spPr>
        <p:txBody>
          <a:bodyPr/>
          <a:lstStyle/>
          <a:p>
            <a:r>
              <a:rPr lang="en-US" dirty="0" err="1" smtClean="0"/>
              <a:t>ConfigMap</a:t>
            </a:r>
            <a:r>
              <a:rPr lang="en-US" dirty="0" smtClean="0"/>
              <a:t> and Secret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33192" y="980728"/>
            <a:ext cx="2545575" cy="13358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1277208" y="1436713"/>
            <a:ext cx="2142664" cy="6217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Database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085895"/>
            <a:ext cx="635401" cy="63540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259632" y="1164341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3306</a:t>
            </a:r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 rot="16200000">
            <a:off x="152704" y="1417609"/>
            <a:ext cx="1338558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</a:t>
            </a:r>
            <a:endParaRPr lang="en-US" dirty="0" smtClean="0"/>
          </a:p>
        </p:txBody>
      </p:sp>
      <p:sp>
        <p:nvSpPr>
          <p:cNvPr id="67" name="Rectangle 66"/>
          <p:cNvSpPr/>
          <p:nvPr/>
        </p:nvSpPr>
        <p:spPr>
          <a:xfrm>
            <a:off x="4625996" y="879423"/>
            <a:ext cx="40892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Deploy.yml</a:t>
            </a:r>
            <a:r>
              <a:rPr lang="en-US" sz="1400" dirty="0" smtClean="0"/>
              <a:t>: </a:t>
            </a:r>
            <a:r>
              <a:rPr lang="en-US" sz="1400" dirty="0" err="1" smtClean="0"/>
              <a:t>databasemodule_deploy_config.yml</a:t>
            </a:r>
            <a:endParaRPr lang="en-US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551217" y="4941168"/>
            <a:ext cx="102078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2679" y="2550289"/>
            <a:ext cx="33249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Secret.yml</a:t>
            </a:r>
            <a:r>
              <a:rPr lang="en-US" sz="1400" dirty="0" smtClean="0"/>
              <a:t>: </a:t>
            </a:r>
            <a:r>
              <a:rPr lang="en-US" sz="1400" dirty="0" err="1" smtClean="0"/>
              <a:t>databasemodule_secret.yml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57" y="1187200"/>
            <a:ext cx="3038261" cy="5214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92" y="2858066"/>
            <a:ext cx="2814368" cy="277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2008"/>
            <a:ext cx="8229600" cy="908720"/>
          </a:xfrm>
        </p:spPr>
        <p:txBody>
          <a:bodyPr/>
          <a:lstStyle/>
          <a:p>
            <a:r>
              <a:rPr lang="en-US" dirty="0" err="1" smtClean="0"/>
              <a:t>ConfigMap</a:t>
            </a:r>
            <a:r>
              <a:rPr lang="en-US" dirty="0" smtClean="0"/>
              <a:t> and Secret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09127" y="4965563"/>
            <a:ext cx="2545575" cy="13358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rot="16200000">
            <a:off x="2528639" y="5402444"/>
            <a:ext cx="1338558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</a:t>
            </a:r>
            <a:endParaRPr lang="en-US" dirty="0" smtClean="0"/>
          </a:p>
        </p:txBody>
      </p:sp>
      <p:sp>
        <p:nvSpPr>
          <p:cNvPr id="67" name="Rectangle 66"/>
          <p:cNvSpPr/>
          <p:nvPr/>
        </p:nvSpPr>
        <p:spPr>
          <a:xfrm>
            <a:off x="3131840" y="1009737"/>
            <a:ext cx="27127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Deploy.yml</a:t>
            </a:r>
            <a:r>
              <a:rPr lang="en-US" sz="1400" dirty="0" smtClean="0"/>
              <a:t>: </a:t>
            </a:r>
          </a:p>
          <a:p>
            <a:r>
              <a:rPr lang="en-US" sz="1400" dirty="0" err="1" smtClean="0"/>
              <a:t>webmodule_deploy_config.yml</a:t>
            </a:r>
            <a:endParaRPr lang="en-US" sz="1400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2665352" y="2708920"/>
            <a:ext cx="322472" cy="6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61662" y="980728"/>
            <a:ext cx="2401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Secret.yml</a:t>
            </a:r>
            <a:r>
              <a:rPr lang="en-US" sz="1400" dirty="0" smtClean="0"/>
              <a:t>: </a:t>
            </a:r>
          </a:p>
          <a:p>
            <a:r>
              <a:rPr lang="en-US" sz="1400" dirty="0" err="1" smtClean="0"/>
              <a:t>databasemodule_secret.yml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3677955" y="5329051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Restful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WebService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05" y="4941168"/>
            <a:ext cx="827398" cy="8273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612479" y="5061576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6444208" y="980728"/>
            <a:ext cx="2425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ConfigMap.yml</a:t>
            </a:r>
            <a:r>
              <a:rPr lang="en-US" sz="1400" dirty="0" smtClean="0"/>
              <a:t>: </a:t>
            </a:r>
          </a:p>
          <a:p>
            <a:r>
              <a:rPr lang="en-US" sz="1400" dirty="0" err="1" smtClean="0"/>
              <a:t>webmodule_configmap.yml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103418" y="2708920"/>
            <a:ext cx="3186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749" y="1499794"/>
            <a:ext cx="2794403" cy="33296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522105"/>
            <a:ext cx="2448505" cy="24109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117" y="1491303"/>
            <a:ext cx="2427363" cy="222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3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Workshop </a:t>
            </a:r>
            <a:r>
              <a:rPr lang="en-US" sz="3800" dirty="0" smtClean="0"/>
              <a:t>2.1: </a:t>
            </a:r>
            <a:r>
              <a:rPr lang="en-US" sz="3800" dirty="0" err="1" smtClean="0"/>
              <a:t>ConfigMap</a:t>
            </a:r>
            <a:r>
              <a:rPr lang="en-US" sz="3800" dirty="0" smtClean="0"/>
              <a:t> and Secret</a:t>
            </a:r>
            <a:endParaRPr lang="th-TH" sz="3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10343"/>
            <a:ext cx="5580112" cy="2033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2812255"/>
            <a:ext cx="5040560" cy="34218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576" y="847090"/>
            <a:ext cx="3017912" cy="17000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3569779"/>
            <a:ext cx="266429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4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Container Principle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18840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Job and </a:t>
            </a:r>
            <a:r>
              <a:rPr lang="en-US" dirty="0" err="1" smtClean="0"/>
              <a:t>Cron</a:t>
            </a:r>
            <a:r>
              <a:rPr lang="en-US" dirty="0" smtClean="0"/>
              <a:t> Jobs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and </a:t>
            </a:r>
            <a:r>
              <a:rPr lang="en-US" dirty="0" err="1" smtClean="0"/>
              <a:t>Cron</a:t>
            </a:r>
            <a:r>
              <a:rPr lang="en-US" dirty="0" smtClean="0"/>
              <a:t> Job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Some task on </a:t>
            </a:r>
            <a:r>
              <a:rPr lang="en-US" dirty="0" err="1" smtClean="0"/>
              <a:t>kubernetes</a:t>
            </a:r>
            <a:r>
              <a:rPr lang="en-US" dirty="0" smtClean="0"/>
              <a:t> will batch process or non-interactive job</a:t>
            </a:r>
          </a:p>
          <a:p>
            <a:pPr lvl="1"/>
            <a:r>
              <a:rPr lang="en-US" dirty="0" smtClean="0"/>
              <a:t>Update EOD Process</a:t>
            </a:r>
          </a:p>
          <a:p>
            <a:pPr lvl="1"/>
            <a:r>
              <a:rPr lang="en-US" dirty="0" smtClean="0"/>
              <a:t>Monitor System Health</a:t>
            </a:r>
          </a:p>
          <a:p>
            <a:pPr lvl="1"/>
            <a:r>
              <a:rPr lang="en-US" dirty="0" smtClean="0"/>
              <a:t>Calculate Balance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reindexing</a:t>
            </a:r>
            <a:r>
              <a:rPr lang="en-US" dirty="0" smtClean="0"/>
              <a:t> file/database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“Job” on </a:t>
            </a:r>
            <a:r>
              <a:rPr lang="en-US" dirty="0" err="1" smtClean="0"/>
              <a:t>kubernetes</a:t>
            </a:r>
            <a:r>
              <a:rPr lang="en-US" dirty="0" smtClean="0"/>
              <a:t> was design to operate special purpose</a:t>
            </a:r>
          </a:p>
          <a:p>
            <a:pPr lvl="1"/>
            <a:r>
              <a:rPr lang="en-US" dirty="0" smtClean="0"/>
              <a:t>Job will track status of complete job</a:t>
            </a:r>
          </a:p>
          <a:p>
            <a:pPr lvl="1"/>
            <a:r>
              <a:rPr lang="en-US" dirty="0" smtClean="0"/>
              <a:t>Job will </a:t>
            </a:r>
            <a:r>
              <a:rPr lang="en-US" dirty="0" err="1" smtClean="0"/>
              <a:t>autostart</a:t>
            </a:r>
            <a:r>
              <a:rPr lang="en-US" dirty="0" smtClean="0"/>
              <a:t> new Pods when it failed or deleted</a:t>
            </a:r>
          </a:p>
          <a:p>
            <a:pPr lvl="1"/>
            <a:r>
              <a:rPr lang="en-US" dirty="0" smtClean="0"/>
              <a:t>Job will delete Pods when job was deleted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7544" y="3645024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create </a:t>
            </a:r>
            <a:r>
              <a:rPr lang="mr-IN" sz="23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f &lt;YAML File&gt;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81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and </a:t>
            </a:r>
            <a:r>
              <a:rPr lang="en-US" dirty="0" err="1" smtClean="0"/>
              <a:t>Cron</a:t>
            </a:r>
            <a:r>
              <a:rPr lang="en-US" dirty="0" smtClean="0"/>
              <a:t> Job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2679" y="938026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Job.yml</a:t>
            </a:r>
            <a:r>
              <a:rPr lang="en-US" sz="1400" dirty="0" smtClean="0"/>
              <a:t>: </a:t>
            </a:r>
            <a:r>
              <a:rPr lang="en-US" sz="1400" dirty="0" err="1" smtClean="0"/>
              <a:t>job.yml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8" y="1288505"/>
            <a:ext cx="4401770" cy="5085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38477"/>
          <a:stretch/>
        </p:blipFill>
        <p:spPr>
          <a:xfrm>
            <a:off x="5082197" y="3338272"/>
            <a:ext cx="1846657" cy="2579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655" y="1288505"/>
            <a:ext cx="3445521" cy="19135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1235" y="3338272"/>
            <a:ext cx="1925574" cy="244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7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Workshop </a:t>
            </a:r>
            <a:r>
              <a:rPr lang="en-US" sz="3800" dirty="0" smtClean="0"/>
              <a:t>2.2: </a:t>
            </a:r>
            <a:r>
              <a:rPr lang="en-US" sz="3800" dirty="0" smtClean="0"/>
              <a:t>Job and </a:t>
            </a:r>
            <a:r>
              <a:rPr lang="en-US" sz="3800" dirty="0" err="1" smtClean="0"/>
              <a:t>CronJob</a:t>
            </a:r>
            <a:endParaRPr lang="th-TH" sz="3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Task0: Generate LINE token</a:t>
            </a:r>
          </a:p>
          <a:p>
            <a:pPr lvl="1"/>
            <a:r>
              <a:rPr lang="en-US" dirty="0" smtClean="0"/>
              <a:t>https://notify-</a:t>
            </a:r>
            <a:r>
              <a:rPr lang="en-US" dirty="0" err="1" smtClean="0"/>
              <a:t>bot.line.me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16832"/>
            <a:ext cx="4046474" cy="3502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448" y="1916832"/>
            <a:ext cx="2315716" cy="16453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960523"/>
            <a:ext cx="4067944" cy="14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Workshop </a:t>
            </a:r>
            <a:r>
              <a:rPr lang="en-US" sz="3800" dirty="0" smtClean="0"/>
              <a:t>2.2: </a:t>
            </a:r>
            <a:r>
              <a:rPr lang="en-US" sz="3800" dirty="0" smtClean="0"/>
              <a:t>Job and </a:t>
            </a:r>
            <a:r>
              <a:rPr lang="en-US" sz="3800" dirty="0" err="1" smtClean="0"/>
              <a:t>CronJob</a:t>
            </a:r>
            <a:endParaRPr lang="th-TH" sz="3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80728"/>
            <a:ext cx="3302000" cy="2330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906895"/>
            <a:ext cx="3744416" cy="2466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06" y="3675519"/>
            <a:ext cx="7658609" cy="15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Workshop </a:t>
            </a:r>
            <a:r>
              <a:rPr lang="en-US" sz="3800" dirty="0" smtClean="0"/>
              <a:t>2.2: </a:t>
            </a:r>
            <a:r>
              <a:rPr lang="en-US" sz="3800" dirty="0" smtClean="0"/>
              <a:t>Job and </a:t>
            </a:r>
            <a:r>
              <a:rPr lang="en-US" sz="3800" dirty="0" err="1" smtClean="0"/>
              <a:t>CronJob</a:t>
            </a:r>
            <a:endParaRPr lang="th-TH" sz="3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Task1: Create Jobs for Monitor System via LINE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84784"/>
            <a:ext cx="4032448" cy="46966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16016" y="4149080"/>
            <a:ext cx="38164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TITLE: </a:t>
            </a:r>
            <a:r>
              <a:rPr lang="en-US" sz="1400" dirty="0" smtClean="0">
                <a:sym typeface="Wingdings"/>
              </a:rPr>
              <a:t></a:t>
            </a:r>
            <a:r>
              <a:rPr lang="en-US" sz="1400" dirty="0" smtClean="0"/>
              <a:t> Input Name</a:t>
            </a:r>
            <a:endParaRPr lang="en-US" sz="1400" dirty="0"/>
          </a:p>
          <a:p>
            <a:r>
              <a:rPr lang="en-US" sz="1400" dirty="0" smtClean="0"/>
              <a:t>INTERVAL : </a:t>
            </a:r>
            <a:r>
              <a:rPr lang="en-US" sz="1400" dirty="0" smtClean="0">
                <a:sym typeface="Wingdings"/>
              </a:rPr>
              <a:t> Input Check Interval (</a:t>
            </a:r>
            <a:r>
              <a:rPr lang="en-US" sz="1400" dirty="0" err="1" smtClean="0">
                <a:sym typeface="Wingdings"/>
              </a:rPr>
              <a:t>ms</a:t>
            </a:r>
            <a:r>
              <a:rPr lang="en-US" sz="1400" dirty="0" smtClean="0">
                <a:sym typeface="Wingdings"/>
              </a:rPr>
              <a:t>)</a:t>
            </a:r>
          </a:p>
          <a:p>
            <a:r>
              <a:rPr lang="en-US" sz="1400" dirty="0" smtClean="0">
                <a:sym typeface="Wingdings"/>
              </a:rPr>
              <a:t>HEAP_HIGH:  % of Heap Memory Warn</a:t>
            </a:r>
          </a:p>
          <a:p>
            <a:r>
              <a:rPr lang="en-US" sz="1400" dirty="0" smtClean="0">
                <a:sym typeface="Wingdings"/>
              </a:rPr>
              <a:t>MEM_HIGH:  % of Memory Used Warn</a:t>
            </a:r>
          </a:p>
          <a:p>
            <a:r>
              <a:rPr lang="en-US" sz="1400" dirty="0" smtClean="0">
                <a:sym typeface="Wingdings"/>
              </a:rPr>
              <a:t>SH_OS:  Mode </a:t>
            </a:r>
          </a:p>
          <a:p>
            <a:r>
              <a:rPr lang="en-US" sz="1400" dirty="0" smtClean="0">
                <a:sym typeface="Wingdings"/>
              </a:rPr>
              <a:t>(Show </a:t>
            </a:r>
            <a:r>
              <a:rPr lang="en-US" sz="1400" dirty="0" err="1" smtClean="0">
                <a:sym typeface="Wingdings"/>
              </a:rPr>
              <a:t>information:Y</a:t>
            </a:r>
            <a:r>
              <a:rPr lang="en-US" sz="1400" dirty="0" smtClean="0">
                <a:sym typeface="Wingdings"/>
              </a:rPr>
              <a:t>, Show only Warning </a:t>
            </a:r>
            <a:r>
              <a:rPr lang="en-US" sz="1400" dirty="0" err="1" smtClean="0">
                <a:sym typeface="Wingdings"/>
              </a:rPr>
              <a:t>Reach:N</a:t>
            </a:r>
            <a:r>
              <a:rPr lang="en-US" sz="1400" dirty="0" smtClean="0">
                <a:sym typeface="Wingdings"/>
              </a:rPr>
              <a:t>)</a:t>
            </a:r>
          </a:p>
          <a:p>
            <a:r>
              <a:rPr lang="en-US" sz="1400" dirty="0" smtClean="0">
                <a:sym typeface="Wingdings"/>
              </a:rPr>
              <a:t>TOKEN:  Input LINE TOKEN</a:t>
            </a:r>
            <a:endParaRPr lang="en-US" sz="1400" dirty="0">
              <a:sym typeface="Wingding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556792"/>
            <a:ext cx="2803747" cy="10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5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and </a:t>
            </a:r>
            <a:r>
              <a:rPr lang="en-US" dirty="0" err="1" smtClean="0"/>
              <a:t>Cron</a:t>
            </a:r>
            <a:r>
              <a:rPr lang="en-US" dirty="0" smtClean="0"/>
              <a:t> Job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“</a:t>
            </a:r>
            <a:r>
              <a:rPr lang="en-US" dirty="0" err="1" smtClean="0"/>
              <a:t>CronJob</a:t>
            </a:r>
            <a:r>
              <a:rPr lang="en-US" dirty="0" smtClean="0"/>
              <a:t>” is time base “Jobs” with</a:t>
            </a:r>
          </a:p>
          <a:p>
            <a:pPr lvl="1"/>
            <a:r>
              <a:rPr lang="en-US" dirty="0" smtClean="0"/>
              <a:t>Run on specific point-in-time</a:t>
            </a:r>
          </a:p>
          <a:p>
            <a:pPr lvl="1"/>
            <a:r>
              <a:rPr lang="en-US" dirty="0" smtClean="0"/>
              <a:t>Repeat point in time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348880"/>
            <a:ext cx="4968552" cy="1630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3811"/>
            <a:ext cx="9144000" cy="194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Debug Log and Monitoring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2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Log and Monitoring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Normally </a:t>
            </a:r>
            <a:r>
              <a:rPr lang="en-US" dirty="0" err="1" smtClean="0"/>
              <a:t>kubernetes</a:t>
            </a:r>
            <a:r>
              <a:rPr lang="en-US" dirty="0" smtClean="0"/>
              <a:t> provide tool for check log on Pods and container level with several option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Option:</a:t>
            </a:r>
          </a:p>
          <a:p>
            <a:pPr lvl="2"/>
            <a:r>
              <a:rPr lang="en-US" dirty="0"/>
              <a:t>-p, --</a:t>
            </a:r>
            <a:r>
              <a:rPr lang="en-US" dirty="0" smtClean="0"/>
              <a:t>previous=false </a:t>
            </a:r>
            <a:r>
              <a:rPr lang="en-US" dirty="0" smtClean="0">
                <a:sym typeface="Wingdings"/>
              </a:rPr>
              <a:t> Printout last container fail in Pods</a:t>
            </a:r>
          </a:p>
          <a:p>
            <a:pPr lvl="2"/>
            <a:r>
              <a:rPr lang="en-US" dirty="0"/>
              <a:t>-f, --</a:t>
            </a:r>
            <a:r>
              <a:rPr lang="en-US" dirty="0" smtClean="0"/>
              <a:t>follow=false </a:t>
            </a:r>
            <a:r>
              <a:rPr lang="en-US" dirty="0" smtClean="0">
                <a:sym typeface="Wingdings"/>
              </a:rPr>
              <a:t> Follow stream log</a:t>
            </a:r>
          </a:p>
          <a:p>
            <a:pPr lvl="2"/>
            <a:r>
              <a:rPr lang="en-US" dirty="0"/>
              <a:t>-c, --</a:t>
            </a:r>
            <a:r>
              <a:rPr lang="en-US" dirty="0" smtClean="0"/>
              <a:t>container </a:t>
            </a:r>
            <a:r>
              <a:rPr lang="en-US" dirty="0" smtClean="0">
                <a:sym typeface="Wingdings"/>
              </a:rPr>
              <a:t> Specific container for check log</a:t>
            </a:r>
          </a:p>
          <a:p>
            <a:pPr lvl="2"/>
            <a:r>
              <a:rPr lang="en-US" dirty="0"/>
              <a:t>-l, --</a:t>
            </a:r>
            <a:r>
              <a:rPr lang="en-US" dirty="0" smtClean="0"/>
              <a:t>selector </a:t>
            </a:r>
            <a:r>
              <a:rPr lang="en-US" dirty="0" smtClean="0">
                <a:sym typeface="Wingdings"/>
              </a:rPr>
              <a:t> Select filter some label for check log</a:t>
            </a:r>
          </a:p>
          <a:p>
            <a:pPr lvl="1"/>
            <a:r>
              <a:rPr lang="en-US" dirty="0" smtClean="0">
                <a:sym typeface="Wingdings"/>
              </a:rPr>
              <a:t>Ex:</a:t>
            </a:r>
          </a:p>
          <a:p>
            <a:pPr lvl="2"/>
            <a:r>
              <a:rPr lang="en-US" dirty="0" err="1" smtClean="0">
                <a:sym typeface="Wingdings"/>
              </a:rPr>
              <a:t>kubectl</a:t>
            </a:r>
            <a:r>
              <a:rPr lang="en-US" dirty="0" smtClean="0">
                <a:sym typeface="Wingdings"/>
              </a:rPr>
              <a:t> logs -f pods/</a:t>
            </a:r>
            <a:r>
              <a:rPr lang="en-US" dirty="0" err="1" smtClean="0">
                <a:sym typeface="Wingdings"/>
              </a:rPr>
              <a:t>maindb</a:t>
            </a:r>
            <a:r>
              <a:rPr lang="en-US" dirty="0" smtClean="0">
                <a:sym typeface="Wingdings"/>
              </a:rPr>
              <a:t> </a:t>
            </a:r>
            <a:r>
              <a:rPr lang="mr-IN" dirty="0" smtClean="0">
                <a:sym typeface="Wingdings"/>
              </a:rPr>
              <a:t>–</a:t>
            </a:r>
            <a:r>
              <a:rPr lang="en-US" dirty="0" smtClean="0">
                <a:sym typeface="Wingdings"/>
              </a:rPr>
              <a:t>c </a:t>
            </a:r>
            <a:r>
              <a:rPr lang="en-US" dirty="0" err="1" smtClean="0">
                <a:sym typeface="Wingdings"/>
              </a:rPr>
              <a:t>maindb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7200" y="1988840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logs pods/&lt;pods name&gt; -c &lt;container name&gt; &lt;option&gt;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974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Log and Monitoring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Monitoring </a:t>
            </a:r>
            <a:r>
              <a:rPr lang="en-US" dirty="0" err="1" smtClean="0"/>
              <a:t>kubernetes</a:t>
            </a:r>
            <a:r>
              <a:rPr lang="en-US" dirty="0" smtClean="0"/>
              <a:t> system via dashboard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7200" y="155679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minikube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dashboard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988841"/>
            <a:ext cx="4627129" cy="2808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2015209"/>
            <a:ext cx="3568455" cy="37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8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Container Principle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811"/>
            <a:ext cx="4805772" cy="20711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056" y="5714183"/>
            <a:ext cx="83174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://blog.docker.com/2017/03/docker-online-meetup-recap-docker-enterprise-edition-ee-community-edition-ce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646"/>
          <a:stretch/>
        </p:blipFill>
        <p:spPr>
          <a:xfrm>
            <a:off x="4798227" y="793538"/>
            <a:ext cx="3837805" cy="2109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0" y="3097789"/>
            <a:ext cx="4786017" cy="25469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663" y="3307778"/>
            <a:ext cx="4012064" cy="20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Workshop </a:t>
            </a:r>
            <a:r>
              <a:rPr lang="en-US" sz="3800" dirty="0" smtClean="0"/>
              <a:t>2.3: </a:t>
            </a:r>
            <a:r>
              <a:rPr lang="en-US" sz="3800" dirty="0" smtClean="0"/>
              <a:t>Log and Monitoring</a:t>
            </a:r>
            <a:endParaRPr lang="th-TH" sz="3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921352"/>
            <a:ext cx="6223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Network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Remember Service ?</a:t>
            </a:r>
          </a:p>
          <a:p>
            <a:pPr lvl="1"/>
            <a:r>
              <a:rPr lang="en-US" dirty="0" smtClean="0"/>
              <a:t>Service will expose for other Pods / External to connect and access service on Pods inside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Service quite limit and non flexible for operate</a:t>
            </a:r>
            <a:endParaRPr lang="th-TH" dirty="0" smtClean="0"/>
          </a:p>
          <a:p>
            <a:pPr lvl="2"/>
            <a:r>
              <a:rPr lang="en-US" dirty="0" smtClean="0"/>
              <a:t>How to handle for multiple service on same port ?</a:t>
            </a:r>
          </a:p>
          <a:p>
            <a:pPr lvl="2"/>
            <a:r>
              <a:rPr lang="en-US" dirty="0" smtClean="0"/>
              <a:t>How to limit protocol for access ? (HTTP/HTTPS/FTP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How to blinding with hostname ? (</a:t>
            </a:r>
            <a:r>
              <a:rPr lang="en-US" dirty="0" smtClean="0">
                <a:hlinkClick r:id="rId3"/>
              </a:rPr>
              <a:t>www.xxxx.yyy)</a:t>
            </a:r>
            <a:endParaRPr lang="en-US" dirty="0" smtClean="0"/>
          </a:p>
          <a:p>
            <a:pPr lvl="2"/>
            <a:r>
              <a:rPr lang="en-US" dirty="0" smtClean="0"/>
              <a:t>How to TLS connection ?</a:t>
            </a:r>
          </a:p>
          <a:p>
            <a:pPr lvl="2"/>
            <a:r>
              <a:rPr lang="en-US" dirty="0" err="1" smtClean="0"/>
              <a:t>etc</a:t>
            </a:r>
            <a:endParaRPr lang="th-TH" dirty="0" smtClean="0"/>
          </a:p>
          <a:p>
            <a:r>
              <a:rPr lang="en-US" dirty="0" smtClean="0"/>
              <a:t>Ingress is tool will operate for that</a:t>
            </a:r>
          </a:p>
          <a:p>
            <a:pPr lvl="1"/>
            <a:r>
              <a:rPr lang="en-US" dirty="0" smtClean="0"/>
              <a:t>Give some customize label for classify host and define some selector criteria for specific node run Pods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0707"/>
          <a:stretch/>
        </p:blipFill>
        <p:spPr>
          <a:xfrm>
            <a:off x="1187624" y="1988840"/>
            <a:ext cx="5104410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6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Network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72200" y="1771645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Pods: webtest1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09552" y="1574576"/>
            <a:ext cx="2150944" cy="444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loadbot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91694" y="1771645"/>
            <a:ext cx="2780002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86" y="1214363"/>
            <a:ext cx="827398" cy="8273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57890" y="153269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5541211" y="1787615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3341" y="1531519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2775476" y="1514227"/>
            <a:ext cx="22334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Curl http://x.x.x.x:80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6372200" y="2926434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Pods: webtest2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86" y="2385578"/>
            <a:ext cx="827398" cy="82739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357890" y="268747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 rot="16200000">
            <a:off x="5541211" y="2891838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09775" y="2219772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Cluster IP: X.X.X.X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579474" y="3421062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Cluster IP: Y.Y.Y.Y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5103341" y="2701243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26" name="Right Arrow 25"/>
          <p:cNvSpPr/>
          <p:nvPr/>
        </p:nvSpPr>
        <p:spPr>
          <a:xfrm rot="1239715">
            <a:off x="2797258" y="2556413"/>
            <a:ext cx="3080887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7" name="Rectangle 26"/>
          <p:cNvSpPr/>
          <p:nvPr/>
        </p:nvSpPr>
        <p:spPr>
          <a:xfrm rot="1303336">
            <a:off x="2798603" y="2244464"/>
            <a:ext cx="22334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Curl http://y.y.y.y:80</a:t>
            </a:r>
            <a:endParaRPr lang="en-US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6340621" y="4452549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: webtest1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618236" y="4149080"/>
            <a:ext cx="2150944" cy="46100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NodePort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326311" y="4213594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 rot="16200000">
            <a:off x="5509632" y="4468519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26070" y="4183043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52" name="Rounded Rectangle 51"/>
          <p:cNvSpPr/>
          <p:nvPr/>
        </p:nvSpPr>
        <p:spPr>
          <a:xfrm>
            <a:off x="6340621" y="5607338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Pods: webtest2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607" y="5066482"/>
            <a:ext cx="827398" cy="827398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326311" y="5368383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 rot="16200000">
            <a:off x="5509632" y="5572742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478196" y="4900676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Cluster IP: X.X.X.X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7547895" y="6101966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Cluster IP: Y.Y.Y.Y</a:t>
            </a:r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5125709" y="5535825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59" name="Right Arrow 58"/>
          <p:cNvSpPr/>
          <p:nvPr/>
        </p:nvSpPr>
        <p:spPr>
          <a:xfrm>
            <a:off x="4827452" y="4425179"/>
            <a:ext cx="871333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1" name="Rounded Rectangle 60"/>
          <p:cNvSpPr/>
          <p:nvPr/>
        </p:nvSpPr>
        <p:spPr>
          <a:xfrm>
            <a:off x="372244" y="4001711"/>
            <a:ext cx="1536164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Frontend 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08" y="4758420"/>
            <a:ext cx="1008609" cy="100860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93637" y="5767029"/>
            <a:ext cx="2366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Request:</a:t>
            </a:r>
          </a:p>
          <a:p>
            <a:r>
              <a:rPr lang="en-US" sz="1200" dirty="0" smtClean="0">
                <a:sym typeface="Wingdings" pitchFamily="2" charset="2"/>
                <a:hlinkClick r:id="rId5"/>
              </a:rPr>
              <a:t>http://192.168.99.101:30500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  <a:hlinkClick r:id="rId6"/>
              </a:rPr>
              <a:t>http://192.168.99.101:32500</a:t>
            </a:r>
            <a:endParaRPr lang="en-US" sz="1200" dirty="0" smtClean="0">
              <a:sym typeface="Wingdings" pitchFamily="2" charset="2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979712" y="4221088"/>
            <a:ext cx="627023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5" name="Right Arrow 64"/>
          <p:cNvSpPr/>
          <p:nvPr/>
        </p:nvSpPr>
        <p:spPr>
          <a:xfrm rot="2445562">
            <a:off x="4621567" y="5001007"/>
            <a:ext cx="1181533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6" name="Rectangle 65"/>
          <p:cNvSpPr/>
          <p:nvPr/>
        </p:nvSpPr>
        <p:spPr>
          <a:xfrm>
            <a:off x="3859840" y="4682579"/>
            <a:ext cx="955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32500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4169987" y="3886344"/>
            <a:ext cx="955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30500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240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Network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Ingress: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72200" y="1771645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: webtest1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86" y="1214363"/>
            <a:ext cx="827398" cy="8273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57890" y="153269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5541211" y="1787615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3341" y="1531519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6372200" y="2926434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Pods: webtest2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86" y="2385578"/>
            <a:ext cx="827398" cy="82739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357890" y="268747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 rot="16200000">
            <a:off x="5541211" y="2891838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09775" y="2219772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Cluster IP: X.X.X.X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579474" y="3421062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Cluster IP: Y.Y.Y.Y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5103341" y="2701243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26" name="Right Arrow 25"/>
          <p:cNvSpPr/>
          <p:nvPr/>
        </p:nvSpPr>
        <p:spPr>
          <a:xfrm>
            <a:off x="5021661" y="1817759"/>
            <a:ext cx="667932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6" name="Rounded Rectangle 45"/>
          <p:cNvSpPr/>
          <p:nvPr/>
        </p:nvSpPr>
        <p:spPr>
          <a:xfrm>
            <a:off x="2527491" y="1671850"/>
            <a:ext cx="2150944" cy="46100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Ingress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124318" y="1628800"/>
            <a:ext cx="1536164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Frontend 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68" y="2460173"/>
            <a:ext cx="1008609" cy="100860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078063" y="2279036"/>
            <a:ext cx="3149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Ingress Configuration:</a:t>
            </a:r>
          </a:p>
          <a:p>
            <a:r>
              <a:rPr lang="en-US" sz="1200" dirty="0" smtClean="0">
                <a:sym typeface="Wingdings" pitchFamily="2" charset="2"/>
                <a:hlinkClick r:id="rId5"/>
              </a:rPr>
              <a:t>http://webtest1.kuberneteslabthailand.com</a:t>
            </a:r>
            <a:r>
              <a:rPr lang="en-US" sz="1200" dirty="0" smtClean="0">
                <a:sym typeface="Wingdings" pitchFamily="2" charset="2"/>
              </a:rPr>
              <a:t> </a:t>
            </a:r>
            <a:r>
              <a:rPr lang="en-US" sz="1200" dirty="0" smtClean="0">
                <a:sym typeface="Wingdings"/>
              </a:rPr>
              <a:t> webtest1 (service)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  <a:hlinkClick r:id="rId6"/>
              </a:rPr>
              <a:t>http://webtest2.kuberneteslabthailand.com</a:t>
            </a:r>
            <a:r>
              <a:rPr lang="en-US" sz="1200" dirty="0" smtClean="0">
                <a:sym typeface="Wingdings" pitchFamily="2" charset="2"/>
              </a:rPr>
              <a:t> </a:t>
            </a:r>
            <a:r>
              <a:rPr lang="en-US" sz="1200" dirty="0" smtClean="0">
                <a:sym typeface="Wingdings"/>
              </a:rPr>
              <a:t> webtest2 (service)</a:t>
            </a:r>
            <a:endParaRPr lang="en-US" sz="1200" dirty="0" smtClean="0">
              <a:sym typeface="Wingdings" pitchFamily="2" charset="2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700705" y="1845995"/>
            <a:ext cx="754777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2" name="Right Arrow 41"/>
          <p:cNvSpPr/>
          <p:nvPr/>
        </p:nvSpPr>
        <p:spPr>
          <a:xfrm rot="2048348">
            <a:off x="4906626" y="2274276"/>
            <a:ext cx="849514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47" y="3730423"/>
            <a:ext cx="6660232" cy="1222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04" y="5013176"/>
            <a:ext cx="6589975" cy="10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4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Network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842"/>
          <a:stretch/>
        </p:blipFill>
        <p:spPr>
          <a:xfrm>
            <a:off x="495483" y="910829"/>
            <a:ext cx="1738535" cy="24109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17032"/>
            <a:ext cx="1766474" cy="27176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8632" y="591609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SVC: webtest1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43904" y="3367287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SVC: webtest2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1943963"/>
            <a:ext cx="3744416" cy="316897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716287" y="1579701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Ingress: </a:t>
            </a:r>
            <a:r>
              <a:rPr lang="en-US" dirty="0" err="1" smtClean="0"/>
              <a:t>ingresswebtest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0800000">
            <a:off x="2428268" y="2208155"/>
            <a:ext cx="667932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3" name="Right Arrow 32"/>
          <p:cNvSpPr/>
          <p:nvPr/>
        </p:nvSpPr>
        <p:spPr>
          <a:xfrm rot="10800000">
            <a:off x="2427904" y="4353424"/>
            <a:ext cx="667932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13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Network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Ingress (TLS):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72200" y="1771645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: webtest1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86" y="1214363"/>
            <a:ext cx="827398" cy="82739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57890" y="153269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5541211" y="1787615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3341" y="1531519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19" name="Rounded Rectangle 18"/>
          <p:cNvSpPr/>
          <p:nvPr/>
        </p:nvSpPr>
        <p:spPr>
          <a:xfrm>
            <a:off x="6372200" y="2926434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Pods: webtest2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86" y="2385578"/>
            <a:ext cx="827398" cy="82739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357890" y="268747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 rot="16200000">
            <a:off x="5541211" y="2891838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09775" y="2219772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Cluster IP: X.X.X.X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7579474" y="3421062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Cluster IP: Y.Y.Y.Y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5103341" y="2701243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26" name="Right Arrow 25"/>
          <p:cNvSpPr/>
          <p:nvPr/>
        </p:nvSpPr>
        <p:spPr>
          <a:xfrm>
            <a:off x="5021661" y="1817759"/>
            <a:ext cx="667932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6" name="Rounded Rectangle 45"/>
          <p:cNvSpPr/>
          <p:nvPr/>
        </p:nvSpPr>
        <p:spPr>
          <a:xfrm>
            <a:off x="2527491" y="1671850"/>
            <a:ext cx="2150944" cy="46100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Ingress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124318" y="1628800"/>
            <a:ext cx="1536164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Frontend 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68" y="2460173"/>
            <a:ext cx="1008609" cy="100860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078063" y="2279036"/>
            <a:ext cx="3149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Ingress Configuration:</a:t>
            </a:r>
          </a:p>
          <a:p>
            <a:r>
              <a:rPr lang="en-US" sz="1200" dirty="0" smtClean="0">
                <a:sym typeface="Wingdings" pitchFamily="2" charset="2"/>
                <a:hlinkClick r:id="rId5"/>
              </a:rPr>
              <a:t>https://webtest1.kuberneteslabthailand.com</a:t>
            </a:r>
            <a:r>
              <a:rPr lang="en-US" sz="1200" dirty="0" smtClean="0">
                <a:sym typeface="Wingdings" pitchFamily="2" charset="2"/>
              </a:rPr>
              <a:t> </a:t>
            </a:r>
            <a:r>
              <a:rPr lang="en-US" sz="1200" dirty="0" smtClean="0">
                <a:sym typeface="Wingdings"/>
              </a:rPr>
              <a:t> webtest1 (service)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  <a:hlinkClick r:id="rId6"/>
              </a:rPr>
              <a:t>https://webtest2.kuberneteslabthailand.com</a:t>
            </a:r>
            <a:r>
              <a:rPr lang="en-US" sz="1200" dirty="0" smtClean="0">
                <a:sym typeface="Wingdings" pitchFamily="2" charset="2"/>
              </a:rPr>
              <a:t> </a:t>
            </a:r>
            <a:r>
              <a:rPr lang="en-US" sz="1200" dirty="0" smtClean="0">
                <a:sym typeface="Wingdings"/>
              </a:rPr>
              <a:t> webtest2 (service)</a:t>
            </a:r>
            <a:endParaRPr lang="en-US" sz="1200" dirty="0" smtClean="0">
              <a:sym typeface="Wingdings" pitchFamily="2" charset="2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1700705" y="1845995"/>
            <a:ext cx="754777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2" name="Right Arrow 41"/>
          <p:cNvSpPr/>
          <p:nvPr/>
        </p:nvSpPr>
        <p:spPr>
          <a:xfrm rot="2048348">
            <a:off x="4906626" y="2274276"/>
            <a:ext cx="849514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88" y="2461517"/>
            <a:ext cx="756420" cy="532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61" y="3771248"/>
            <a:ext cx="6606603" cy="1169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068" y="5012431"/>
            <a:ext cx="6638196" cy="115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1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Network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200"/>
            <a:ext cx="9144000" cy="47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Network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842"/>
          <a:stretch/>
        </p:blipFill>
        <p:spPr>
          <a:xfrm>
            <a:off x="495483" y="910829"/>
            <a:ext cx="1738535" cy="24109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717032"/>
            <a:ext cx="1766474" cy="27176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8632" y="591609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SVC: webtest1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43904" y="3367287"/>
            <a:ext cx="2232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SVC: webtest2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053911" y="1560304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Ingress: </a:t>
            </a:r>
            <a:r>
              <a:rPr lang="en-US" dirty="0" err="1" smtClean="0"/>
              <a:t>ingresswebtest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0800000">
            <a:off x="2267745" y="2208155"/>
            <a:ext cx="235653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1936018"/>
            <a:ext cx="3583985" cy="99781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804248" y="1628800"/>
            <a:ext cx="2426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Secret</a:t>
            </a:r>
            <a:r>
              <a:rPr lang="en-US" smtClean="0"/>
              <a:t>: webtest1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05984" y="3356992"/>
            <a:ext cx="2426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Secret: webtest2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6" y="3763735"/>
            <a:ext cx="3583985" cy="1138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732" y="1942328"/>
            <a:ext cx="2459084" cy="2991071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10800000">
            <a:off x="2267745" y="4293096"/>
            <a:ext cx="235653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Right Arrow 19"/>
          <p:cNvSpPr/>
          <p:nvPr/>
        </p:nvSpPr>
        <p:spPr>
          <a:xfrm rot="10800000">
            <a:off x="5047449" y="2173700"/>
            <a:ext cx="235653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ight Arrow 20"/>
          <p:cNvSpPr/>
          <p:nvPr/>
        </p:nvSpPr>
        <p:spPr>
          <a:xfrm rot="10800000">
            <a:off x="5047449" y="4258641"/>
            <a:ext cx="235653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00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Workshop </a:t>
            </a:r>
            <a:r>
              <a:rPr lang="en-US" sz="3800" dirty="0" smtClean="0"/>
              <a:t>2.4: </a:t>
            </a:r>
            <a:r>
              <a:rPr lang="en-US" sz="3800" dirty="0" smtClean="0"/>
              <a:t>Ingress Network</a:t>
            </a:r>
            <a:endParaRPr lang="th-TH" sz="3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23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372200" y="1771645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: webtest1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86" y="1214363"/>
            <a:ext cx="827398" cy="8273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357890" y="153269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5541211" y="1787615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103341" y="1531519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29" name="Rounded Rectangle 28"/>
          <p:cNvSpPr/>
          <p:nvPr/>
        </p:nvSpPr>
        <p:spPr>
          <a:xfrm>
            <a:off x="6372200" y="2926434"/>
            <a:ext cx="2516794" cy="494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Pods: webtest2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86" y="2385578"/>
            <a:ext cx="827398" cy="82739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357890" y="268747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 rot="16200000">
            <a:off x="5541211" y="2891838"/>
            <a:ext cx="1005832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09775" y="2219772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Cluster IP: X.X.X.X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7579474" y="3421062"/>
            <a:ext cx="15290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Cluster IP: Y.Y.Y.Y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5103341" y="2701243"/>
            <a:ext cx="727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sp>
        <p:nvSpPr>
          <p:cNvPr id="36" name="Right Arrow 35"/>
          <p:cNvSpPr/>
          <p:nvPr/>
        </p:nvSpPr>
        <p:spPr>
          <a:xfrm>
            <a:off x="5021661" y="1817759"/>
            <a:ext cx="667932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7" name="Rounded Rectangle 36"/>
          <p:cNvSpPr/>
          <p:nvPr/>
        </p:nvSpPr>
        <p:spPr>
          <a:xfrm>
            <a:off x="2527491" y="1671850"/>
            <a:ext cx="2150944" cy="46100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Ingress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124318" y="1628800"/>
            <a:ext cx="1536164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Frontend 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68" y="2460173"/>
            <a:ext cx="1008609" cy="100860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78063" y="2279036"/>
            <a:ext cx="31492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Ingress Configuration:</a:t>
            </a:r>
          </a:p>
          <a:p>
            <a:r>
              <a:rPr lang="en-US" sz="1200" dirty="0" smtClean="0">
                <a:sym typeface="Wingdings" pitchFamily="2" charset="2"/>
                <a:hlinkClick r:id="rId5"/>
              </a:rPr>
              <a:t>http://webtest1.kuberneteslabthailand.com</a:t>
            </a:r>
            <a:r>
              <a:rPr lang="en-US" sz="1200" dirty="0" smtClean="0">
                <a:sym typeface="Wingdings" pitchFamily="2" charset="2"/>
              </a:rPr>
              <a:t> </a:t>
            </a:r>
            <a:r>
              <a:rPr lang="en-US" sz="1200" dirty="0" smtClean="0">
                <a:sym typeface="Wingdings"/>
              </a:rPr>
              <a:t> webtest1 (service)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  <a:hlinkClick r:id="rId6"/>
              </a:rPr>
              <a:t>http://webtest2.kuberneteslabthailand.com</a:t>
            </a:r>
            <a:r>
              <a:rPr lang="en-US" sz="1200" dirty="0" smtClean="0">
                <a:sym typeface="Wingdings" pitchFamily="2" charset="2"/>
              </a:rPr>
              <a:t> </a:t>
            </a:r>
            <a:r>
              <a:rPr lang="en-US" sz="1200" dirty="0" smtClean="0">
                <a:sym typeface="Wingdings"/>
              </a:rPr>
              <a:t> webtest2 (service)</a:t>
            </a:r>
            <a:endParaRPr lang="en-US" sz="1200" dirty="0" smtClean="0">
              <a:sym typeface="Wingdings" pitchFamily="2" charset="2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1700705" y="1845995"/>
            <a:ext cx="754777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2" name="Right Arrow 41"/>
          <p:cNvSpPr/>
          <p:nvPr/>
        </p:nvSpPr>
        <p:spPr>
          <a:xfrm rot="2048348">
            <a:off x="4906626" y="2274276"/>
            <a:ext cx="849514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847" y="3730423"/>
            <a:ext cx="6660232" cy="122283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04" y="5013176"/>
            <a:ext cx="6589975" cy="10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5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3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Container Principle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60377"/>
            <a:ext cx="4860032" cy="2352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3475184"/>
            <a:ext cx="4608512" cy="2402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16112"/>
            <a:ext cx="3722999" cy="2605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738" y="980728"/>
            <a:ext cx="3774310" cy="170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Kubernetes have a lot of component need to install / configuration on real world</a:t>
            </a:r>
          </a:p>
          <a:p>
            <a:r>
              <a:rPr lang="en-US" dirty="0" smtClean="0"/>
              <a:t>Normally </a:t>
            </a:r>
            <a:r>
              <a:rPr lang="en-US" dirty="0" err="1" smtClean="0"/>
              <a:t>kubernetes</a:t>
            </a:r>
            <a:r>
              <a:rPr lang="en-US" dirty="0" smtClean="0"/>
              <a:t> need some 3</a:t>
            </a:r>
            <a:r>
              <a:rPr lang="en-US" baseline="30000" dirty="0" smtClean="0"/>
              <a:t>rd</a:t>
            </a:r>
            <a:r>
              <a:rPr lang="en-US" dirty="0" smtClean="0"/>
              <a:t> tool for deployment</a:t>
            </a:r>
          </a:p>
          <a:p>
            <a:pPr lvl="1"/>
            <a:r>
              <a:rPr lang="en-US" dirty="0" smtClean="0"/>
              <a:t>Ubuntu(MAAS, </a:t>
            </a:r>
            <a:r>
              <a:rPr lang="en-US" dirty="0" err="1" smtClean="0"/>
              <a:t>JUiu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CoreOS</a:t>
            </a:r>
          </a:p>
          <a:p>
            <a:pPr lvl="1"/>
            <a:r>
              <a:rPr lang="en-US" dirty="0" smtClean="0"/>
              <a:t>Fedora (</a:t>
            </a:r>
            <a:r>
              <a:rPr lang="en-US" dirty="0" err="1" smtClean="0"/>
              <a:t>Ansible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provide new solution for create cluster system with </a:t>
            </a:r>
            <a:r>
              <a:rPr lang="en-US" dirty="0" err="1" smtClean="0"/>
              <a:t>kubernetes</a:t>
            </a:r>
            <a:r>
              <a:rPr lang="en-US" dirty="0" smtClean="0"/>
              <a:t> orchestrator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Option:</a:t>
            </a:r>
          </a:p>
          <a:p>
            <a:pPr lvl="2"/>
            <a:r>
              <a:rPr lang="en-US" dirty="0"/>
              <a:t>--</a:t>
            </a:r>
            <a:r>
              <a:rPr lang="en-US" dirty="0" err="1" smtClean="0"/>
              <a:t>apiserver</a:t>
            </a:r>
            <a:r>
              <a:rPr lang="en-US" dirty="0" smtClean="0"/>
              <a:t>-advertise-address= </a:t>
            </a:r>
            <a:r>
              <a:rPr lang="en-US" dirty="0" err="1" smtClean="0"/>
              <a:t>x.x.x.x</a:t>
            </a:r>
            <a:r>
              <a:rPr lang="en-US" dirty="0" smtClean="0"/>
              <a:t> (Default: First Interface)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 smtClean="0"/>
              <a:t>apiserver</a:t>
            </a:r>
            <a:r>
              <a:rPr lang="en-US" dirty="0" smtClean="0"/>
              <a:t>-bind-port = xxx (Default: 6443)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 smtClean="0"/>
              <a:t>kubernetes</a:t>
            </a:r>
            <a:r>
              <a:rPr lang="en-US" dirty="0" smtClean="0"/>
              <a:t>-version = xxx (Default: latest)</a:t>
            </a:r>
            <a:endParaRPr lang="en-US" dirty="0" smtClean="0">
              <a:sym typeface="Wingdings"/>
            </a:endParaRPr>
          </a:p>
          <a:p>
            <a:pPr lvl="2"/>
            <a:r>
              <a:rPr lang="en-US" dirty="0" smtClean="0"/>
              <a:t>--pod-network-</a:t>
            </a:r>
            <a:r>
              <a:rPr lang="en-US" dirty="0" err="1" smtClean="0"/>
              <a:t>cidr</a:t>
            </a:r>
            <a:r>
              <a:rPr lang="en-US" dirty="0" smtClean="0"/>
              <a:t> = </a:t>
            </a:r>
            <a:r>
              <a:rPr lang="en-US" dirty="0" err="1" smtClean="0"/>
              <a:t>x.x.x.x</a:t>
            </a:r>
            <a:r>
              <a:rPr lang="en-US" dirty="0" smtClean="0"/>
              <a:t> (CNI), Need for </a:t>
            </a:r>
            <a:r>
              <a:rPr lang="en-US" dirty="0" err="1" smtClean="0"/>
              <a:t>Flennel</a:t>
            </a:r>
            <a:endParaRPr lang="en-US" dirty="0" smtClean="0"/>
          </a:p>
          <a:p>
            <a:pPr lvl="2"/>
            <a:r>
              <a:rPr lang="en-US" dirty="0" smtClean="0"/>
              <a:t>--token = </a:t>
            </a:r>
            <a:r>
              <a:rPr lang="en-US" dirty="0" err="1" smtClean="0"/>
              <a:t>xxxx</a:t>
            </a:r>
            <a:r>
              <a:rPr lang="en-US" dirty="0" smtClean="0"/>
              <a:t> (Default: auto gen)</a:t>
            </a:r>
          </a:p>
          <a:p>
            <a:pPr lvl="2"/>
            <a:r>
              <a:rPr lang="en-US" dirty="0" smtClean="0"/>
              <a:t>--skip-preflight-checks</a:t>
            </a:r>
            <a:endParaRPr lang="en-US" dirty="0"/>
          </a:p>
          <a:p>
            <a:pPr lvl="2"/>
            <a:r>
              <a:rPr lang="en-US" dirty="0" err="1" smtClean="0"/>
              <a:t>etc</a:t>
            </a:r>
            <a:endParaRPr lang="en-US" dirty="0"/>
          </a:p>
          <a:p>
            <a:pPr lvl="2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7544" y="3573016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kubeadm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744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Kubernetes have a lot of component need to install / configuration on real world</a:t>
            </a:r>
          </a:p>
          <a:p>
            <a:r>
              <a:rPr lang="en-US" dirty="0" smtClean="0"/>
              <a:t>Normally </a:t>
            </a:r>
            <a:r>
              <a:rPr lang="en-US" dirty="0" err="1" smtClean="0"/>
              <a:t>kubernetes</a:t>
            </a:r>
            <a:r>
              <a:rPr lang="en-US" dirty="0" smtClean="0"/>
              <a:t> need some 3</a:t>
            </a:r>
            <a:r>
              <a:rPr lang="en-US" baseline="30000" dirty="0" smtClean="0"/>
              <a:t>rd</a:t>
            </a:r>
            <a:r>
              <a:rPr lang="en-US" dirty="0" smtClean="0"/>
              <a:t> tool for deployment</a:t>
            </a:r>
          </a:p>
          <a:p>
            <a:pPr lvl="1"/>
            <a:r>
              <a:rPr lang="en-US" dirty="0" smtClean="0"/>
              <a:t>Ubuntu(MAAS, </a:t>
            </a:r>
            <a:r>
              <a:rPr lang="en-US" dirty="0" err="1" smtClean="0"/>
              <a:t>JUiu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CoreOS</a:t>
            </a:r>
          </a:p>
          <a:p>
            <a:pPr lvl="1"/>
            <a:r>
              <a:rPr lang="en-US" dirty="0" smtClean="0"/>
              <a:t>Fedora (</a:t>
            </a:r>
            <a:r>
              <a:rPr lang="en-US" dirty="0" err="1" smtClean="0"/>
              <a:t>Ansible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Since </a:t>
            </a:r>
            <a:r>
              <a:rPr lang="en-US" dirty="0" err="1" smtClean="0"/>
              <a:t>kubernetes</a:t>
            </a:r>
            <a:r>
              <a:rPr lang="en-US" dirty="0" smtClean="0"/>
              <a:t> 1.6 and later. Cluster system can make with command “</a:t>
            </a:r>
            <a:r>
              <a:rPr lang="en-US" dirty="0" err="1" smtClean="0"/>
              <a:t>kubeadm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Prerequisite</a:t>
            </a:r>
          </a:p>
          <a:p>
            <a:pPr lvl="1"/>
            <a:r>
              <a:rPr lang="en-US" dirty="0" smtClean="0"/>
              <a:t>Docker Engine</a:t>
            </a:r>
          </a:p>
          <a:p>
            <a:pPr lvl="1"/>
            <a:r>
              <a:rPr lang="en-US" dirty="0" smtClean="0"/>
              <a:t>Kubernetes Engine (</a:t>
            </a:r>
            <a:r>
              <a:rPr lang="en-US" dirty="0" err="1" smtClean="0"/>
              <a:t>Kubelet</a:t>
            </a:r>
            <a:r>
              <a:rPr lang="en-US" dirty="0" smtClean="0"/>
              <a:t>, </a:t>
            </a:r>
            <a:r>
              <a:rPr lang="en-US" dirty="0" err="1" smtClean="0"/>
              <a:t>Kubectl</a:t>
            </a:r>
            <a:r>
              <a:rPr lang="en-US" dirty="0" smtClean="0"/>
              <a:t>, </a:t>
            </a:r>
            <a:r>
              <a:rPr lang="en-US" dirty="0" err="1" smtClean="0"/>
              <a:t>Kubeadm</a:t>
            </a:r>
            <a:r>
              <a:rPr lang="en-US" dirty="0" smtClean="0"/>
              <a:t>)</a:t>
            </a:r>
          </a:p>
          <a:p>
            <a:r>
              <a:rPr lang="en-US" dirty="0" smtClean="0"/>
              <a:t>Role of the cluster system</a:t>
            </a:r>
          </a:p>
          <a:p>
            <a:pPr lvl="1"/>
            <a:r>
              <a:rPr lang="en-US" dirty="0" smtClean="0"/>
              <a:t>Master:</a:t>
            </a:r>
          </a:p>
          <a:p>
            <a:pPr lvl="2"/>
            <a:r>
              <a:rPr lang="en-US" dirty="0" smtClean="0"/>
              <a:t>Control all activity on cluster system (Pods, Services, Job, </a:t>
            </a:r>
            <a:r>
              <a:rPr lang="en-US" dirty="0" err="1" smtClean="0"/>
              <a:t>CronJob</a:t>
            </a:r>
            <a:r>
              <a:rPr lang="en-US" dirty="0" smtClean="0"/>
              <a:t>, RS, RC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Node:</a:t>
            </a:r>
          </a:p>
          <a:p>
            <a:pPr lvl="2"/>
            <a:r>
              <a:rPr lang="en-US" dirty="0" smtClean="0"/>
              <a:t>Worker for running as Master’s order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cluster from bare metal</a:t>
            </a:r>
          </a:p>
          <a:p>
            <a:r>
              <a:rPr lang="en-US" dirty="0" smtClean="0"/>
              <a:t>Step for setup</a:t>
            </a:r>
          </a:p>
          <a:p>
            <a:pPr lvl="1"/>
            <a:r>
              <a:rPr lang="en-US" dirty="0" smtClean="0"/>
              <a:t>Phase 1: Install prerequisite component</a:t>
            </a:r>
          </a:p>
          <a:p>
            <a:pPr lvl="2"/>
            <a:r>
              <a:rPr lang="en-US" dirty="0" smtClean="0"/>
              <a:t>Docker Engine</a:t>
            </a:r>
          </a:p>
          <a:p>
            <a:pPr lvl="2"/>
            <a:r>
              <a:rPr lang="en-US" dirty="0" err="1" smtClean="0"/>
              <a:t>Kubelet</a:t>
            </a:r>
            <a:r>
              <a:rPr lang="en-US" dirty="0" smtClean="0"/>
              <a:t> Engine</a:t>
            </a:r>
          </a:p>
          <a:p>
            <a:pPr lvl="2"/>
            <a:r>
              <a:rPr lang="en-US" dirty="0" err="1" smtClean="0"/>
              <a:t>Kubeadm</a:t>
            </a:r>
            <a:r>
              <a:rPr lang="en-US" dirty="0" smtClean="0"/>
              <a:t> Engine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Phase 2: Initialize Master node</a:t>
            </a:r>
          </a:p>
          <a:p>
            <a:pPr lvl="2"/>
            <a:r>
              <a:rPr lang="en-US" dirty="0" err="1" smtClean="0"/>
              <a:t>kubeadm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&lt;option&gt;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Phase 3: Install Pods Network (3</a:t>
            </a:r>
            <a:r>
              <a:rPr lang="en-US" baseline="30000" dirty="0" smtClean="0"/>
              <a:t>rd</a:t>
            </a:r>
            <a:r>
              <a:rPr lang="en-US" dirty="0" smtClean="0"/>
              <a:t> party) with CNI support</a:t>
            </a:r>
          </a:p>
          <a:p>
            <a:pPr lvl="2"/>
            <a:r>
              <a:rPr lang="en-US" dirty="0" smtClean="0"/>
              <a:t>Flannel (Support Cross-Platform)</a:t>
            </a:r>
          </a:p>
          <a:p>
            <a:pPr lvl="2"/>
            <a:r>
              <a:rPr lang="en-US" dirty="0"/>
              <a:t>Weave Net (Support Cross-Platform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Calico</a:t>
            </a:r>
          </a:p>
          <a:p>
            <a:pPr lvl="2"/>
            <a:r>
              <a:rPr lang="en-US" dirty="0" smtClean="0"/>
              <a:t>Canal (Flannel + Calico)</a:t>
            </a:r>
          </a:p>
          <a:p>
            <a:pPr lvl="2"/>
            <a:r>
              <a:rPr lang="en-US" dirty="0" err="1" smtClean="0"/>
              <a:t>Contiv</a:t>
            </a:r>
            <a:endParaRPr lang="en-US" dirty="0" smtClean="0"/>
          </a:p>
          <a:p>
            <a:pPr lvl="2"/>
            <a:r>
              <a:rPr lang="en-US" dirty="0" err="1" smtClean="0"/>
              <a:t>Romana</a:t>
            </a:r>
            <a:endParaRPr lang="en-US" dirty="0" smtClean="0"/>
          </a:p>
          <a:p>
            <a:pPr lvl="2"/>
            <a:r>
              <a:rPr lang="en-US" dirty="0" err="1" smtClean="0"/>
              <a:t>Etc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Phase 4: Join node to cluster system</a:t>
            </a:r>
          </a:p>
          <a:p>
            <a:pPr lvl="2"/>
            <a:r>
              <a:rPr lang="en-US" dirty="0" err="1" smtClean="0"/>
              <a:t>kubeadm</a:t>
            </a:r>
            <a:r>
              <a:rPr lang="en-US" dirty="0" smtClean="0"/>
              <a:t> join &lt;option&gt;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5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Network Optional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9512" y="6110129"/>
            <a:ext cx="5777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engineering.skybettingandgaming.com</a:t>
            </a:r>
            <a:r>
              <a:rPr lang="en-US" sz="1000" dirty="0"/>
              <a:t>/2017/02/03/overlay-network-performance-testing/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12775"/>
            <a:ext cx="4248472" cy="2566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1412775"/>
            <a:ext cx="4359845" cy="25880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064138"/>
            <a:ext cx="3798168" cy="20291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712" y="4064138"/>
            <a:ext cx="4878288" cy="70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Issue on Kubernetes 1.7.1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5" y="1478905"/>
            <a:ext cx="4240990" cy="33919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9512" y="6110129"/>
            <a:ext cx="577747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kubernetes</a:t>
            </a:r>
            <a:r>
              <a:rPr lang="en-US" sz="1000" dirty="0"/>
              <a:t>/</a:t>
            </a:r>
            <a:r>
              <a:rPr lang="en-US" sz="1000" dirty="0" err="1"/>
              <a:t>kubeadm</a:t>
            </a:r>
            <a:r>
              <a:rPr lang="en-US" sz="1000" dirty="0"/>
              <a:t>/issues/344#issuecomment-316109138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201" y="4221088"/>
            <a:ext cx="5503783" cy="18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6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Initial Master role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Option:</a:t>
            </a:r>
          </a:p>
          <a:p>
            <a:pPr lvl="2"/>
            <a:r>
              <a:rPr lang="en-US" dirty="0"/>
              <a:t>--</a:t>
            </a:r>
            <a:r>
              <a:rPr lang="en-US" dirty="0" err="1" smtClean="0"/>
              <a:t>apiserver</a:t>
            </a:r>
            <a:r>
              <a:rPr lang="en-US" dirty="0" smtClean="0"/>
              <a:t>-advertise-address= </a:t>
            </a:r>
            <a:r>
              <a:rPr lang="en-US" dirty="0" err="1" smtClean="0"/>
              <a:t>x.x.x.x</a:t>
            </a:r>
            <a:r>
              <a:rPr lang="en-US" dirty="0" smtClean="0"/>
              <a:t> (Default: First Interface)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 smtClean="0"/>
              <a:t>apiserver</a:t>
            </a:r>
            <a:r>
              <a:rPr lang="en-US" dirty="0" smtClean="0"/>
              <a:t>-bind-port = xxx (Default: 6443)</a:t>
            </a:r>
            <a:endParaRPr lang="en-US" dirty="0"/>
          </a:p>
          <a:p>
            <a:pPr lvl="2"/>
            <a:r>
              <a:rPr lang="en-US" dirty="0"/>
              <a:t>--</a:t>
            </a:r>
            <a:r>
              <a:rPr lang="en-US" dirty="0" err="1" smtClean="0"/>
              <a:t>kubernetes</a:t>
            </a:r>
            <a:r>
              <a:rPr lang="en-US" dirty="0" smtClean="0"/>
              <a:t>-version = xxx (Default: latest)</a:t>
            </a:r>
            <a:endParaRPr lang="en-US" dirty="0" smtClean="0">
              <a:sym typeface="Wingdings"/>
            </a:endParaRPr>
          </a:p>
          <a:p>
            <a:pPr lvl="2"/>
            <a:r>
              <a:rPr lang="en-US" dirty="0" smtClean="0"/>
              <a:t>--pod-network-</a:t>
            </a:r>
            <a:r>
              <a:rPr lang="en-US" dirty="0" err="1" smtClean="0"/>
              <a:t>cidr</a:t>
            </a:r>
            <a:r>
              <a:rPr lang="en-US" dirty="0" smtClean="0"/>
              <a:t> = </a:t>
            </a:r>
            <a:r>
              <a:rPr lang="en-US" dirty="0" err="1" smtClean="0"/>
              <a:t>x.x.x.x</a:t>
            </a:r>
            <a:r>
              <a:rPr lang="en-US" dirty="0" smtClean="0"/>
              <a:t> (CNI), Need for </a:t>
            </a:r>
            <a:r>
              <a:rPr lang="en-US" dirty="0" err="1" smtClean="0"/>
              <a:t>Flennel</a:t>
            </a:r>
            <a:endParaRPr lang="en-US" dirty="0" smtClean="0"/>
          </a:p>
          <a:p>
            <a:pPr lvl="2"/>
            <a:r>
              <a:rPr lang="en-US" dirty="0" smtClean="0"/>
              <a:t>--token = </a:t>
            </a:r>
            <a:r>
              <a:rPr lang="en-US" dirty="0" err="1" smtClean="0"/>
              <a:t>xxxx</a:t>
            </a:r>
            <a:r>
              <a:rPr lang="en-US" dirty="0" smtClean="0"/>
              <a:t> (Default: auto gen)</a:t>
            </a:r>
          </a:p>
          <a:p>
            <a:pPr lvl="2"/>
            <a:r>
              <a:rPr lang="en-US" dirty="0" smtClean="0"/>
              <a:t>--skip-preflight-checks</a:t>
            </a:r>
            <a:endParaRPr lang="en-US" dirty="0"/>
          </a:p>
          <a:p>
            <a:pPr lvl="2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Join Node in Cluster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Option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--</a:t>
            </a:r>
            <a:r>
              <a:rPr lang="en-US" dirty="0" err="1"/>
              <a:t>apiserver</a:t>
            </a:r>
            <a:r>
              <a:rPr lang="en-US" dirty="0"/>
              <a:t>-advertise-address= </a:t>
            </a:r>
            <a:r>
              <a:rPr lang="en-US" dirty="0" err="1"/>
              <a:t>x.x.x.x</a:t>
            </a:r>
            <a:r>
              <a:rPr lang="en-US" dirty="0"/>
              <a:t> (Default: First Interface)</a:t>
            </a:r>
          </a:p>
          <a:p>
            <a:pPr lvl="2"/>
            <a:r>
              <a:rPr lang="en-US" dirty="0"/>
              <a:t>--</a:t>
            </a:r>
            <a:r>
              <a:rPr lang="en-US" dirty="0" err="1"/>
              <a:t>apiserver</a:t>
            </a:r>
            <a:r>
              <a:rPr lang="en-US" dirty="0"/>
              <a:t>-bind-port = xxx (Default: 6443)</a:t>
            </a:r>
          </a:p>
          <a:p>
            <a:pPr lvl="2"/>
            <a:r>
              <a:rPr lang="en-US" dirty="0"/>
              <a:t>--</a:t>
            </a:r>
            <a:r>
              <a:rPr lang="en-US" dirty="0" err="1"/>
              <a:t>kubernetes</a:t>
            </a:r>
            <a:r>
              <a:rPr lang="en-US" dirty="0"/>
              <a:t>-version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67544" y="1412776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kubeadm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68657" y="4293096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kubeadm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0581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Phase 1: Install prerequisite component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48281"/>
            <a:ext cx="6043120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Phase 2: Initialize Master node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12776"/>
            <a:ext cx="5142384" cy="2498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940827"/>
            <a:ext cx="4680723" cy="22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9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Phase 3: Install Pods Network (3rd party) with CNI support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90" y="1947355"/>
            <a:ext cx="5879878" cy="2139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11683"/>
          <a:stretch/>
        </p:blipFill>
        <p:spPr>
          <a:xfrm>
            <a:off x="2051720" y="4389419"/>
            <a:ext cx="6957172" cy="16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in real world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/>
              <a:t>Phase 4: Join node to cluster </a:t>
            </a:r>
            <a:r>
              <a:rPr lang="en-US" dirty="0" smtClean="0"/>
              <a:t>system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30" y="1460657"/>
            <a:ext cx="6948264" cy="36245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30" y="5207930"/>
            <a:ext cx="3163771" cy="9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4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03614"/>
          </a:xfrm>
        </p:spPr>
        <p:txBody>
          <a:bodyPr>
            <a:normAutofit/>
          </a:bodyPr>
          <a:lstStyle/>
          <a:p>
            <a:r>
              <a:rPr lang="en-US" dirty="0" smtClean="0"/>
              <a:t>Container concept (Recap)</a:t>
            </a:r>
          </a:p>
          <a:p>
            <a:r>
              <a:rPr lang="en-US" dirty="0" smtClean="0"/>
              <a:t>Introduction to Kubernetes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Fundamental of Kubernetes</a:t>
            </a:r>
          </a:p>
          <a:p>
            <a:pPr lvl="1"/>
            <a:r>
              <a:rPr lang="en-US" sz="2000" dirty="0" smtClean="0"/>
              <a:t>Pods, Container and Services</a:t>
            </a:r>
          </a:p>
          <a:p>
            <a:pPr lvl="1"/>
            <a:r>
              <a:rPr lang="en-US" sz="2000" dirty="0" smtClean="0"/>
              <a:t>Daemon Sets and Replication Controller (RC)</a:t>
            </a:r>
          </a:p>
          <a:p>
            <a:pPr lvl="1"/>
            <a:r>
              <a:rPr lang="en-US" sz="2000" dirty="0" smtClean="0"/>
              <a:t>Deployment/Replica-Set </a:t>
            </a:r>
            <a:r>
              <a:rPr lang="en-US" sz="2000" dirty="0"/>
              <a:t>(RS) </a:t>
            </a:r>
            <a:r>
              <a:rPr lang="en-US" sz="2000" dirty="0" smtClean="0"/>
              <a:t>and Rolling update</a:t>
            </a:r>
          </a:p>
          <a:p>
            <a:pPr lvl="1"/>
            <a:r>
              <a:rPr lang="en-US" sz="2000" dirty="0" smtClean="0"/>
              <a:t>Resource Management and Horizontal Pods </a:t>
            </a:r>
            <a:r>
              <a:rPr lang="en-US" sz="2000" dirty="0" err="1"/>
              <a:t>Autoscaling</a:t>
            </a:r>
            <a:r>
              <a:rPr lang="en-US" sz="2000" dirty="0"/>
              <a:t> </a:t>
            </a:r>
            <a:r>
              <a:rPr lang="en-US" sz="2000" dirty="0" smtClean="0"/>
              <a:t>(HPA)</a:t>
            </a:r>
          </a:p>
          <a:p>
            <a:pPr lvl="1"/>
            <a:r>
              <a:rPr lang="en-US" sz="2000" dirty="0" smtClean="0"/>
              <a:t>Map and Secret </a:t>
            </a:r>
            <a:endParaRPr lang="th-TH" sz="2000" dirty="0" smtClean="0"/>
          </a:p>
          <a:p>
            <a:pPr lvl="1"/>
            <a:r>
              <a:rPr lang="en-US" sz="2000" dirty="0" smtClean="0"/>
              <a:t>Jobs and </a:t>
            </a:r>
            <a:r>
              <a:rPr lang="en-US" sz="2000" dirty="0" err="1" smtClean="0"/>
              <a:t>Cron</a:t>
            </a:r>
            <a:r>
              <a:rPr lang="en-US" sz="2000" dirty="0" smtClean="0"/>
              <a:t> Jobs</a:t>
            </a:r>
          </a:p>
          <a:p>
            <a:pPr lvl="1"/>
            <a:r>
              <a:rPr lang="en-US" sz="2000" dirty="0" smtClean="0"/>
              <a:t>Debug Log and Monitoring</a:t>
            </a:r>
            <a:endParaRPr lang="en-US" dirty="0" smtClean="0"/>
          </a:p>
          <a:p>
            <a:pPr lvl="1"/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Kubernetes: Production Workload Orchestration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Container Principle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4" y="836712"/>
            <a:ext cx="4722058" cy="3096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609" y="3645024"/>
            <a:ext cx="5390492" cy="25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0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Workshop </a:t>
            </a:r>
            <a:r>
              <a:rPr lang="en-US" sz="3800" dirty="0" smtClean="0"/>
              <a:t>2.5: </a:t>
            </a:r>
            <a:r>
              <a:rPr lang="en-US" sz="3800" dirty="0" smtClean="0"/>
              <a:t>Kubernetes Lab</a:t>
            </a:r>
            <a:endParaRPr lang="th-TH" sz="3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0309" y="1530579"/>
            <a:ext cx="2862744" cy="14114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76739" y="2158037"/>
            <a:ext cx="2057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Role:</a:t>
            </a:r>
            <a:r>
              <a:rPr lang="en-US" sz="1200" dirty="0" smtClean="0"/>
              <a:t> Node</a:t>
            </a:r>
          </a:p>
          <a:p>
            <a:r>
              <a:rPr lang="en-US" sz="1200" b="1" dirty="0" smtClean="0"/>
              <a:t>IP Address:</a:t>
            </a:r>
            <a:r>
              <a:rPr lang="en-US" sz="1200" dirty="0" smtClean="0"/>
              <a:t> 192.168.99.201</a:t>
            </a:r>
          </a:p>
          <a:p>
            <a:r>
              <a:rPr lang="en-US" sz="1200" b="1" dirty="0"/>
              <a:t>vCPU</a:t>
            </a:r>
            <a:r>
              <a:rPr lang="en-US" sz="1200" dirty="0"/>
              <a:t>: 4</a:t>
            </a:r>
          </a:p>
          <a:p>
            <a:r>
              <a:rPr lang="en-US" sz="1200" b="1" dirty="0"/>
              <a:t>Memory</a:t>
            </a:r>
            <a:r>
              <a:rPr lang="en-US" sz="1200" dirty="0"/>
              <a:t>: 2 </a:t>
            </a:r>
            <a:r>
              <a:rPr lang="en-US" sz="1200" dirty="0" smtClean="0"/>
              <a:t>GB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203848" y="1127748"/>
            <a:ext cx="2916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ym typeface="Wingdings" pitchFamily="2" charset="2"/>
              </a:rPr>
              <a:t>Machine</a:t>
            </a:r>
            <a:r>
              <a:rPr lang="en-US" sz="2000" dirty="0" smtClean="0">
                <a:sym typeface="Wingdings" pitchFamily="2" charset="2"/>
              </a:rPr>
              <a:t>: Kubernetes_1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3" b="30511"/>
          <a:stretch/>
        </p:blipFill>
        <p:spPr>
          <a:xfrm>
            <a:off x="3185216" y="1530579"/>
            <a:ext cx="2684016" cy="7157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17089" y="1527858"/>
            <a:ext cx="2862744" cy="14114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73519" y="2155316"/>
            <a:ext cx="2057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Role:</a:t>
            </a:r>
            <a:r>
              <a:rPr lang="en-US" sz="1200" dirty="0" smtClean="0"/>
              <a:t> Node</a:t>
            </a:r>
          </a:p>
          <a:p>
            <a:r>
              <a:rPr lang="en-US" sz="1200" b="1" dirty="0" smtClean="0"/>
              <a:t>IP Address:</a:t>
            </a:r>
            <a:r>
              <a:rPr lang="en-US" sz="1200" dirty="0" smtClean="0"/>
              <a:t> 192.168.99.202</a:t>
            </a:r>
          </a:p>
          <a:p>
            <a:r>
              <a:rPr lang="en-US" sz="1200" b="1" dirty="0"/>
              <a:t>vCPU</a:t>
            </a:r>
            <a:r>
              <a:rPr lang="en-US" sz="1200" dirty="0"/>
              <a:t>: 4</a:t>
            </a:r>
          </a:p>
          <a:p>
            <a:r>
              <a:rPr lang="en-US" sz="1200" b="1" dirty="0"/>
              <a:t>Memory</a:t>
            </a:r>
            <a:r>
              <a:rPr lang="en-US" sz="1200" dirty="0"/>
              <a:t>: 2 </a:t>
            </a:r>
            <a:r>
              <a:rPr lang="en-US" sz="1200" dirty="0" smtClean="0"/>
              <a:t>GB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3" b="30511"/>
          <a:stretch/>
        </p:blipFill>
        <p:spPr>
          <a:xfrm>
            <a:off x="6181996" y="1527858"/>
            <a:ext cx="2684016" cy="7157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93266" y="1115577"/>
            <a:ext cx="2916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ym typeface="Wingdings" pitchFamily="2" charset="2"/>
              </a:rPr>
              <a:t>Machine</a:t>
            </a:r>
            <a:r>
              <a:rPr lang="en-US" sz="2000" dirty="0" smtClean="0">
                <a:sym typeface="Wingdings" pitchFamily="2" charset="2"/>
              </a:rPr>
              <a:t>: Kubernetes_2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107504" y="1527858"/>
            <a:ext cx="2862744" cy="141146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3934" y="2155316"/>
            <a:ext cx="2057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Role:</a:t>
            </a:r>
            <a:r>
              <a:rPr lang="en-US" sz="1200" dirty="0" smtClean="0"/>
              <a:t> Node</a:t>
            </a:r>
          </a:p>
          <a:p>
            <a:r>
              <a:rPr lang="en-US" sz="1200" b="1" dirty="0" smtClean="0"/>
              <a:t>IP Address:</a:t>
            </a:r>
            <a:r>
              <a:rPr lang="en-US" sz="1200" dirty="0" smtClean="0"/>
              <a:t> 192.168.99.200</a:t>
            </a:r>
          </a:p>
          <a:p>
            <a:r>
              <a:rPr lang="en-US" sz="1200" b="1" dirty="0" smtClean="0"/>
              <a:t>vCPU</a:t>
            </a:r>
            <a:r>
              <a:rPr lang="en-US" sz="1200" dirty="0" smtClean="0"/>
              <a:t>: 4</a:t>
            </a:r>
          </a:p>
          <a:p>
            <a:r>
              <a:rPr lang="en-US" sz="1200" b="1" dirty="0" smtClean="0"/>
              <a:t>Memory</a:t>
            </a:r>
            <a:r>
              <a:rPr lang="en-US" sz="1200" dirty="0" smtClean="0"/>
              <a:t>: 2 GB</a:t>
            </a:r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3" b="30511"/>
          <a:stretch/>
        </p:blipFill>
        <p:spPr>
          <a:xfrm>
            <a:off x="172411" y="1527858"/>
            <a:ext cx="2684016" cy="71570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3516" y="1127748"/>
            <a:ext cx="31508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ym typeface="Wingdings" pitchFamily="2" charset="2"/>
              </a:rPr>
              <a:t>Machine</a:t>
            </a:r>
            <a:r>
              <a:rPr lang="en-US" sz="2000" dirty="0" smtClean="0">
                <a:sym typeface="Wingdings" pitchFamily="2" charset="2"/>
              </a:rPr>
              <a:t>: </a:t>
            </a:r>
            <a:r>
              <a:rPr lang="en-US" sz="2000" dirty="0" err="1" smtClean="0">
                <a:sym typeface="Wingdings" pitchFamily="2" charset="2"/>
              </a:rPr>
              <a:t>Kubernetes_MS</a:t>
            </a:r>
            <a:endParaRPr lang="en-US" sz="2000" dirty="0"/>
          </a:p>
        </p:txBody>
      </p:sp>
      <p:sp>
        <p:nvSpPr>
          <p:cNvPr id="19" name="Rounded Rectangle 18"/>
          <p:cNvSpPr/>
          <p:nvPr/>
        </p:nvSpPr>
        <p:spPr>
          <a:xfrm>
            <a:off x="35496" y="1040101"/>
            <a:ext cx="9038775" cy="24585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43585" y="4047724"/>
            <a:ext cx="1311078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Command/Monitor</a:t>
            </a:r>
            <a:endParaRPr lang="en-US" sz="900" dirty="0"/>
          </a:p>
        </p:txBody>
      </p:sp>
      <p:sp>
        <p:nvSpPr>
          <p:cNvPr id="21" name="Rectangle 20"/>
          <p:cNvSpPr/>
          <p:nvPr/>
        </p:nvSpPr>
        <p:spPr>
          <a:xfrm>
            <a:off x="1638919" y="5192615"/>
            <a:ext cx="2057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Role:</a:t>
            </a:r>
            <a:r>
              <a:rPr lang="en-US" sz="1200" dirty="0" smtClean="0"/>
              <a:t> Client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48" y="4933846"/>
            <a:ext cx="1395476" cy="1395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544" y="3054921"/>
            <a:ext cx="4247456" cy="197319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823638" y="2060848"/>
            <a:ext cx="1071912" cy="29292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Kubectl</a:t>
            </a:r>
            <a:endParaRPr lang="th-T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 rot="16200000">
            <a:off x="459282" y="4050772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8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Orchestrator Assignment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Orchestrator Assignment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Kubernetes have several way for control/restrict pod to run on nodes</a:t>
            </a:r>
          </a:p>
          <a:p>
            <a:r>
              <a:rPr lang="en-US" dirty="0" err="1" smtClean="0"/>
              <a:t>nodeSelector</a:t>
            </a:r>
            <a:endParaRPr lang="en-US" dirty="0" smtClean="0"/>
          </a:p>
          <a:p>
            <a:pPr lvl="1"/>
            <a:r>
              <a:rPr lang="en-US" dirty="0" smtClean="0"/>
              <a:t>Give some customize label for classify host and define some selector criteria for specific node run Pods</a:t>
            </a:r>
          </a:p>
          <a:p>
            <a:r>
              <a:rPr lang="en-US" dirty="0" smtClean="0"/>
              <a:t>Interlude</a:t>
            </a:r>
          </a:p>
          <a:p>
            <a:pPr lvl="1"/>
            <a:r>
              <a:rPr lang="en-US" dirty="0" smtClean="0"/>
              <a:t>Build-in labels with nodes</a:t>
            </a:r>
          </a:p>
          <a:p>
            <a:pPr lvl="2"/>
            <a:r>
              <a:rPr lang="en-US" dirty="0" err="1" smtClean="0"/>
              <a:t>kubernetes.io</a:t>
            </a:r>
            <a:r>
              <a:rPr lang="en-US" dirty="0" smtClean="0"/>
              <a:t>/hostname</a:t>
            </a:r>
          </a:p>
          <a:p>
            <a:pPr lvl="2"/>
            <a:r>
              <a:rPr lang="en-US" dirty="0" smtClean="0"/>
              <a:t>failure-</a:t>
            </a:r>
            <a:r>
              <a:rPr lang="en-US" dirty="0" err="1" smtClean="0"/>
              <a:t>domain.beta.kubernetes.io</a:t>
            </a:r>
            <a:r>
              <a:rPr lang="en-US" dirty="0" smtClean="0"/>
              <a:t>/zone</a:t>
            </a:r>
          </a:p>
          <a:p>
            <a:pPr lvl="2"/>
            <a:r>
              <a:rPr lang="en-US" dirty="0" smtClean="0"/>
              <a:t>failure-</a:t>
            </a:r>
            <a:r>
              <a:rPr lang="en-US" dirty="0" err="1" smtClean="0"/>
              <a:t>domain.beta.kubernetes.io</a:t>
            </a:r>
            <a:r>
              <a:rPr lang="en-US" dirty="0" smtClean="0"/>
              <a:t>/region</a:t>
            </a:r>
          </a:p>
          <a:p>
            <a:pPr lvl="2"/>
            <a:r>
              <a:rPr lang="en-US" dirty="0" err="1" smtClean="0"/>
              <a:t>beta.kubernetes.io</a:t>
            </a:r>
            <a:r>
              <a:rPr lang="en-US" dirty="0" smtClean="0"/>
              <a:t>/instance-type</a:t>
            </a:r>
          </a:p>
          <a:p>
            <a:pPr lvl="2"/>
            <a:r>
              <a:rPr lang="en-US" dirty="0" err="1"/>
              <a:t>beta.kubernetes.io</a:t>
            </a:r>
            <a:r>
              <a:rPr lang="en-US" dirty="0"/>
              <a:t>/arch</a:t>
            </a:r>
          </a:p>
          <a:p>
            <a:r>
              <a:rPr lang="en-US" dirty="0" smtClean="0"/>
              <a:t>Affinity</a:t>
            </a:r>
          </a:p>
          <a:p>
            <a:pPr lvl="1"/>
            <a:r>
              <a:rPr lang="en-US" dirty="0" smtClean="0"/>
              <a:t>Node Affinity</a:t>
            </a:r>
          </a:p>
          <a:p>
            <a:pPr lvl="1"/>
            <a:r>
              <a:rPr lang="en-US" dirty="0" smtClean="0"/>
              <a:t>Inter-Pods Affinity and Anti-Affinity</a:t>
            </a:r>
          </a:p>
          <a:p>
            <a:r>
              <a:rPr lang="en-US" dirty="0"/>
              <a:t>Taints and </a:t>
            </a:r>
            <a:r>
              <a:rPr lang="en-US" dirty="0" smtClean="0"/>
              <a:t>tolerations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nodeSelector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25721"/>
            <a:ext cx="4640064" cy="1805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2679" y="938026"/>
            <a:ext cx="4193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Nodes: </a:t>
            </a:r>
            <a:r>
              <a:rPr lang="en-US" sz="1400" dirty="0" err="1" smtClean="0"/>
              <a:t>kubernetes-ms</a:t>
            </a:r>
            <a:r>
              <a:rPr lang="en-US" sz="1400" dirty="0" smtClean="0"/>
              <a:t>, kubernetes-1, kubernetes-2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212204"/>
            <a:ext cx="4640064" cy="1009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55" y="4306157"/>
            <a:ext cx="4660753" cy="11992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682" y="1288504"/>
            <a:ext cx="3324798" cy="303121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507870" y="951122"/>
            <a:ext cx="1512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Pods YAML File: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485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nodeSelector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2" y="908720"/>
            <a:ext cx="4912156" cy="2097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32" y="3140968"/>
            <a:ext cx="5868144" cy="28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6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25721"/>
            <a:ext cx="4640064" cy="1805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2679" y="938026"/>
            <a:ext cx="41937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Nodes: </a:t>
            </a:r>
            <a:r>
              <a:rPr lang="en-US" sz="1400" dirty="0" err="1" smtClean="0"/>
              <a:t>kubernetes-ms</a:t>
            </a:r>
            <a:r>
              <a:rPr lang="en-US" sz="1400" dirty="0" smtClean="0"/>
              <a:t>, kubernetes-1, kubernetes-2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212204"/>
            <a:ext cx="4640064" cy="1009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55" y="4306157"/>
            <a:ext cx="4660753" cy="119920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39342" y="951122"/>
            <a:ext cx="1512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Pods YAML File: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80" y="1325721"/>
            <a:ext cx="3755596" cy="34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72008"/>
            <a:ext cx="8229600" cy="908720"/>
          </a:xfrm>
        </p:spPr>
        <p:txBody>
          <a:bodyPr/>
          <a:lstStyle/>
          <a:p>
            <a:r>
              <a:rPr lang="en-US" dirty="0" smtClean="0"/>
              <a:t>Interlude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76" y="980728"/>
            <a:ext cx="4822058" cy="522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Affinity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Node Affinity</a:t>
            </a:r>
          </a:p>
          <a:p>
            <a:pPr lvl="1"/>
            <a:r>
              <a:rPr lang="en-US" dirty="0" smtClean="0"/>
              <a:t>Similar to “</a:t>
            </a:r>
            <a:r>
              <a:rPr lang="en-US" dirty="0" err="1" smtClean="0"/>
              <a:t>nodeSelector</a:t>
            </a:r>
            <a:r>
              <a:rPr lang="en-US" dirty="0" smtClean="0"/>
              <a:t>” but more flexible for selection</a:t>
            </a:r>
          </a:p>
          <a:p>
            <a:pPr lvl="2"/>
            <a:r>
              <a:rPr lang="en-US" dirty="0" err="1" smtClean="0"/>
              <a:t>requiredDuringSchedulingIgnoredDuringExecution</a:t>
            </a:r>
            <a:r>
              <a:rPr lang="en-US" dirty="0" smtClean="0"/>
              <a:t> (Hard)</a:t>
            </a:r>
          </a:p>
          <a:p>
            <a:pPr lvl="2"/>
            <a:r>
              <a:rPr lang="en-US" dirty="0" err="1" smtClean="0"/>
              <a:t>preferredDuringSchedulingIgnoredDuringExecution</a:t>
            </a:r>
            <a:r>
              <a:rPr lang="en-US" dirty="0" smtClean="0"/>
              <a:t> (Soft)</a:t>
            </a:r>
          </a:p>
          <a:p>
            <a:pPr lvl="1"/>
            <a:r>
              <a:rPr lang="en-US" dirty="0" smtClean="0"/>
              <a:t>If Pods was define both “</a:t>
            </a:r>
            <a:r>
              <a:rPr lang="en-US" dirty="0" err="1" smtClean="0"/>
              <a:t>nodeSelector</a:t>
            </a:r>
            <a:r>
              <a:rPr lang="en-US" dirty="0" smtClean="0"/>
              <a:t>” and “Affinity”. It need to satisfy both for operate</a:t>
            </a:r>
          </a:p>
          <a:p>
            <a:r>
              <a:rPr lang="en-US" dirty="0" smtClean="0"/>
              <a:t>Inter-pod Affinity and Anti-affinity</a:t>
            </a:r>
          </a:p>
          <a:p>
            <a:pPr lvl="1"/>
            <a:r>
              <a:rPr lang="en-US" dirty="0"/>
              <a:t>“based on labels on </a:t>
            </a:r>
            <a:r>
              <a:rPr lang="en-US" dirty="0" smtClean="0"/>
              <a:t>pods (X) </a:t>
            </a:r>
            <a:r>
              <a:rPr lang="en-US" dirty="0"/>
              <a:t>that are already running on the </a:t>
            </a:r>
            <a:r>
              <a:rPr lang="en-US" dirty="0" smtClean="0"/>
              <a:t>node with criteria (Y)"</a:t>
            </a:r>
          </a:p>
          <a:p>
            <a:pPr lvl="1"/>
            <a:r>
              <a:rPr lang="en-US" dirty="0" smtClean="0"/>
              <a:t>Add constrain/dependence from Pods</a:t>
            </a:r>
          </a:p>
          <a:p>
            <a:pPr lvl="2"/>
            <a:r>
              <a:rPr lang="en-US" dirty="0" err="1" smtClean="0"/>
              <a:t>podAffinity</a:t>
            </a:r>
            <a:r>
              <a:rPr lang="en-US" dirty="0" smtClean="0"/>
              <a:t> (Run with existing pods)</a:t>
            </a:r>
          </a:p>
          <a:p>
            <a:pPr lvl="2"/>
            <a:r>
              <a:rPr lang="en-US" dirty="0" err="1" smtClean="0"/>
              <a:t>podAntiAffinity</a:t>
            </a:r>
            <a:r>
              <a:rPr lang="en-US" dirty="0" smtClean="0"/>
              <a:t> (Not run with existing pods)</a:t>
            </a:r>
          </a:p>
          <a:p>
            <a:pPr lvl="1"/>
            <a:r>
              <a:rPr lang="en-US" dirty="0" smtClean="0"/>
              <a:t>Criteria(Y) will consider as “</a:t>
            </a:r>
            <a:r>
              <a:rPr lang="en-US" dirty="0" err="1" smtClean="0"/>
              <a:t>topologyKey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Ex:</a:t>
            </a:r>
          </a:p>
          <a:p>
            <a:pPr lvl="2"/>
            <a:r>
              <a:rPr lang="en-US" dirty="0" smtClean="0"/>
              <a:t>Run pods (</a:t>
            </a:r>
            <a:r>
              <a:rPr lang="en-US" dirty="0" err="1" smtClean="0"/>
              <a:t>podAffinity</a:t>
            </a:r>
            <a:r>
              <a:rPr lang="en-US" dirty="0" smtClean="0"/>
              <a:t>) on any node with same hostname (</a:t>
            </a:r>
            <a:r>
              <a:rPr lang="en-US" dirty="0" err="1" smtClean="0"/>
              <a:t>topologyKey</a:t>
            </a:r>
            <a:r>
              <a:rPr lang="en-US" dirty="0" smtClean="0"/>
              <a:t> (Y)=hostname) with existing pods that label “environment=development” (X)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8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Affinity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24" y="1052736"/>
            <a:ext cx="4521349" cy="53036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744959"/>
            <a:ext cx="1512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Pods YAML File: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36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Inter-pod Affinity and Anti-affinity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744959"/>
            <a:ext cx="1512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Pods YAML File: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3" y="1052736"/>
            <a:ext cx="3623916" cy="53036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26552" y="2636912"/>
            <a:ext cx="4680520" cy="504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“Run Pods on any node that have existing pods with key (environment=development) on node same hostname”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4126552" y="4124102"/>
            <a:ext cx="4680520" cy="504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“Don’t run Pods on any node that have existing pods with key (module=</a:t>
            </a:r>
            <a:r>
              <a:rPr lang="en-US" sz="1200" dirty="0" err="1" smtClean="0"/>
              <a:t>DBServer</a:t>
            </a:r>
            <a:r>
              <a:rPr lang="en-US" sz="1200" dirty="0" smtClean="0"/>
              <a:t>) on node same storage type”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93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Introduction </a:t>
            </a:r>
            <a:r>
              <a:rPr lang="en-US" smtClean="0"/>
              <a:t>to Kubernetes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4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Affinity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Node Affinity</a:t>
            </a:r>
          </a:p>
          <a:p>
            <a:pPr lvl="1"/>
            <a:r>
              <a:rPr lang="en-US" dirty="0" smtClean="0"/>
              <a:t>Similar to “</a:t>
            </a:r>
            <a:r>
              <a:rPr lang="en-US" dirty="0" err="1" smtClean="0"/>
              <a:t>nodeSelector</a:t>
            </a:r>
            <a:r>
              <a:rPr lang="en-US" dirty="0" smtClean="0"/>
              <a:t>” but more flexible for selection</a:t>
            </a:r>
          </a:p>
          <a:p>
            <a:pPr lvl="2"/>
            <a:r>
              <a:rPr lang="en-US" dirty="0" err="1" smtClean="0"/>
              <a:t>requiredDuringSchedulingIgnoredDuringExecution</a:t>
            </a:r>
            <a:r>
              <a:rPr lang="en-US" dirty="0" smtClean="0"/>
              <a:t> (Hard)</a:t>
            </a:r>
          </a:p>
          <a:p>
            <a:pPr lvl="2"/>
            <a:r>
              <a:rPr lang="en-US" dirty="0" err="1" smtClean="0"/>
              <a:t>preferredDuringSchedulingIgnoredDuringExecution</a:t>
            </a:r>
            <a:r>
              <a:rPr lang="en-US" dirty="0" smtClean="0"/>
              <a:t> (Soft)</a:t>
            </a:r>
          </a:p>
          <a:p>
            <a:pPr lvl="1"/>
            <a:r>
              <a:rPr lang="en-US" dirty="0" smtClean="0"/>
              <a:t>If Pods was define both “</a:t>
            </a:r>
            <a:r>
              <a:rPr lang="en-US" dirty="0" err="1" smtClean="0"/>
              <a:t>nodeSelector</a:t>
            </a:r>
            <a:r>
              <a:rPr lang="en-US" dirty="0" smtClean="0"/>
              <a:t>” and “Affinity”. It need to satisfy both for operate</a:t>
            </a:r>
          </a:p>
          <a:p>
            <a:r>
              <a:rPr lang="en-US" dirty="0" smtClean="0"/>
              <a:t>Inter-pod Affinity and Anti-affinity</a:t>
            </a:r>
          </a:p>
          <a:p>
            <a:pPr lvl="1"/>
            <a:r>
              <a:rPr lang="en-US" dirty="0"/>
              <a:t>“based on labels on </a:t>
            </a:r>
            <a:r>
              <a:rPr lang="en-US" dirty="0" smtClean="0"/>
              <a:t>pods (X) </a:t>
            </a:r>
            <a:r>
              <a:rPr lang="en-US" dirty="0"/>
              <a:t>that are already running on the </a:t>
            </a:r>
            <a:r>
              <a:rPr lang="en-US" dirty="0" smtClean="0"/>
              <a:t>node with criteria (Y)"</a:t>
            </a:r>
          </a:p>
          <a:p>
            <a:pPr lvl="1"/>
            <a:r>
              <a:rPr lang="en-US" dirty="0" smtClean="0"/>
              <a:t>Add constrain/dependence from Pods</a:t>
            </a:r>
          </a:p>
          <a:p>
            <a:pPr lvl="2"/>
            <a:r>
              <a:rPr lang="en-US" dirty="0" err="1" smtClean="0"/>
              <a:t>podAffinity</a:t>
            </a:r>
            <a:r>
              <a:rPr lang="en-US" dirty="0" smtClean="0"/>
              <a:t> (Run with existing pods)</a:t>
            </a:r>
          </a:p>
          <a:p>
            <a:pPr lvl="2"/>
            <a:r>
              <a:rPr lang="en-US" dirty="0" err="1" smtClean="0"/>
              <a:t>podAntiAffinity</a:t>
            </a:r>
            <a:r>
              <a:rPr lang="en-US" dirty="0" smtClean="0"/>
              <a:t> (Not run with existing pods)</a:t>
            </a:r>
          </a:p>
          <a:p>
            <a:pPr lvl="1"/>
            <a:r>
              <a:rPr lang="en-US" dirty="0" smtClean="0"/>
              <a:t>Criteria(Y) will consider as “</a:t>
            </a:r>
            <a:r>
              <a:rPr lang="en-US" dirty="0" err="1" smtClean="0"/>
              <a:t>topologyKey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Ex:</a:t>
            </a:r>
          </a:p>
          <a:p>
            <a:pPr lvl="2"/>
            <a:r>
              <a:rPr lang="en-US" dirty="0" smtClean="0"/>
              <a:t>Run pods (</a:t>
            </a:r>
            <a:r>
              <a:rPr lang="en-US" dirty="0" err="1" smtClean="0"/>
              <a:t>podAffinity</a:t>
            </a:r>
            <a:r>
              <a:rPr lang="en-US" dirty="0" smtClean="0"/>
              <a:t>) on any node with same hostname (</a:t>
            </a:r>
            <a:r>
              <a:rPr lang="en-US" dirty="0" err="1" smtClean="0"/>
              <a:t>topologyKey</a:t>
            </a:r>
            <a:r>
              <a:rPr lang="en-US" dirty="0" smtClean="0"/>
              <a:t> (Y)=hostname) with existing pods that label “environment=development” (X)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Taint and Tolerations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Node side consideration</a:t>
            </a:r>
          </a:p>
          <a:p>
            <a:r>
              <a:rPr lang="en-US" dirty="0" smtClean="0"/>
              <a:t>Force/Repel Pods from Node</a:t>
            </a:r>
          </a:p>
          <a:p>
            <a:r>
              <a:rPr lang="en-US" dirty="0" smtClean="0"/>
              <a:t>Taint will apply to Node for protect “node” to run any pods without “tolerate” match taint</a:t>
            </a:r>
          </a:p>
          <a:p>
            <a:r>
              <a:rPr lang="en-US" dirty="0" smtClean="0"/>
              <a:t>Tolerations apply to Pods for suggest (Not required) Pods to schedule </a:t>
            </a:r>
          </a:p>
          <a:p>
            <a:r>
              <a:rPr lang="en-US" dirty="0" smtClean="0"/>
              <a:t>Use Case:</a:t>
            </a:r>
          </a:p>
          <a:p>
            <a:pPr lvl="1"/>
            <a:r>
              <a:rPr lang="en-US" dirty="0" smtClean="0"/>
              <a:t>Dedicated Node / Maintenance Node</a:t>
            </a:r>
          </a:p>
          <a:p>
            <a:pPr lvl="1"/>
            <a:r>
              <a:rPr lang="en-US" dirty="0" smtClean="0"/>
              <a:t>Special Hardware Node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Taint and Tolerations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771947"/>
            <a:ext cx="1512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Pods YAML File: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671900" y="4419466"/>
            <a:ext cx="4680520" cy="10081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/>
              <a:t>Tolerations:</a:t>
            </a:r>
          </a:p>
          <a:p>
            <a:r>
              <a:rPr lang="en-US" sz="1200" dirty="0" smtClean="0"/>
              <a:t>Key=“dedicated”</a:t>
            </a:r>
          </a:p>
          <a:p>
            <a:r>
              <a:rPr lang="en-US" sz="1200" dirty="0" smtClean="0"/>
              <a:t>Operator=“Equal”</a:t>
            </a:r>
          </a:p>
          <a:p>
            <a:r>
              <a:rPr lang="en-US" sz="1200" dirty="0" smtClean="0"/>
              <a:t>Value=“Admin”</a:t>
            </a:r>
          </a:p>
          <a:p>
            <a:r>
              <a:rPr lang="en-US" sz="1200" dirty="0" smtClean="0"/>
              <a:t>Effect=“</a:t>
            </a:r>
            <a:r>
              <a:rPr lang="en-US" sz="1200" dirty="0" err="1" smtClean="0"/>
              <a:t>NoSchedule</a:t>
            </a:r>
            <a:r>
              <a:rPr lang="en-US" sz="1200" dirty="0" smtClean="0"/>
              <a:t>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52" y="2079724"/>
            <a:ext cx="2933700" cy="3365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917864"/>
            <a:ext cx="13661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Taint on Node: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752" y="1248331"/>
            <a:ext cx="5652120" cy="3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0"/>
            <a:ext cx="8751406" cy="908720"/>
          </a:xfrm>
        </p:spPr>
        <p:txBody>
          <a:bodyPr/>
          <a:lstStyle/>
          <a:p>
            <a:r>
              <a:rPr lang="en-US" sz="3800" dirty="0" smtClean="0"/>
              <a:t>Workshop </a:t>
            </a:r>
            <a:r>
              <a:rPr lang="en-US" sz="3800" dirty="0" smtClean="0"/>
              <a:t>2.6: </a:t>
            </a:r>
            <a:r>
              <a:rPr lang="en-US" sz="3800" dirty="0" smtClean="0"/>
              <a:t>Orchestrator Assignment</a:t>
            </a:r>
            <a:endParaRPr lang="th-TH" sz="3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0309" y="1530579"/>
            <a:ext cx="2862744" cy="14114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76739" y="2158037"/>
            <a:ext cx="2057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Role:</a:t>
            </a:r>
            <a:r>
              <a:rPr lang="en-US" sz="1200" dirty="0" smtClean="0"/>
              <a:t> Node</a:t>
            </a:r>
          </a:p>
          <a:p>
            <a:r>
              <a:rPr lang="en-US" sz="1200" b="1" dirty="0" smtClean="0"/>
              <a:t>IP Address:</a:t>
            </a:r>
            <a:r>
              <a:rPr lang="en-US" sz="1200" dirty="0" smtClean="0"/>
              <a:t> 192.168.99.201</a:t>
            </a:r>
          </a:p>
          <a:p>
            <a:r>
              <a:rPr lang="en-US" sz="1200" b="1" dirty="0"/>
              <a:t>vCPU</a:t>
            </a:r>
            <a:r>
              <a:rPr lang="en-US" sz="1200" dirty="0"/>
              <a:t>: 4</a:t>
            </a:r>
          </a:p>
          <a:p>
            <a:r>
              <a:rPr lang="en-US" sz="1200" b="1" dirty="0"/>
              <a:t>Memory</a:t>
            </a:r>
            <a:r>
              <a:rPr lang="en-US" sz="1200" dirty="0"/>
              <a:t>: 2 </a:t>
            </a:r>
            <a:r>
              <a:rPr lang="en-US" sz="1200" dirty="0" smtClean="0"/>
              <a:t>GB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203848" y="1127748"/>
            <a:ext cx="2916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ym typeface="Wingdings" pitchFamily="2" charset="2"/>
              </a:rPr>
              <a:t>Machine</a:t>
            </a:r>
            <a:r>
              <a:rPr lang="en-US" sz="2000" dirty="0" smtClean="0">
                <a:sym typeface="Wingdings" pitchFamily="2" charset="2"/>
              </a:rPr>
              <a:t>: Kubernetes_1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3" b="30511"/>
          <a:stretch/>
        </p:blipFill>
        <p:spPr>
          <a:xfrm>
            <a:off x="3185216" y="1530579"/>
            <a:ext cx="2684016" cy="7157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17089" y="1527858"/>
            <a:ext cx="2862744" cy="14114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73519" y="2155316"/>
            <a:ext cx="2057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Role:</a:t>
            </a:r>
            <a:r>
              <a:rPr lang="en-US" sz="1200" dirty="0" smtClean="0"/>
              <a:t> Node</a:t>
            </a:r>
          </a:p>
          <a:p>
            <a:r>
              <a:rPr lang="en-US" sz="1200" b="1" dirty="0" smtClean="0"/>
              <a:t>IP Address:</a:t>
            </a:r>
            <a:r>
              <a:rPr lang="en-US" sz="1200" dirty="0" smtClean="0"/>
              <a:t> 192.168.99.202</a:t>
            </a:r>
          </a:p>
          <a:p>
            <a:r>
              <a:rPr lang="en-US" sz="1200" b="1" dirty="0"/>
              <a:t>vCPU</a:t>
            </a:r>
            <a:r>
              <a:rPr lang="en-US" sz="1200" dirty="0"/>
              <a:t>: 4</a:t>
            </a:r>
          </a:p>
          <a:p>
            <a:r>
              <a:rPr lang="en-US" sz="1200" b="1" dirty="0"/>
              <a:t>Memory</a:t>
            </a:r>
            <a:r>
              <a:rPr lang="en-US" sz="1200" dirty="0"/>
              <a:t>: 2 </a:t>
            </a:r>
            <a:r>
              <a:rPr lang="en-US" sz="1200" dirty="0" smtClean="0"/>
              <a:t>GB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3" b="30511"/>
          <a:stretch/>
        </p:blipFill>
        <p:spPr>
          <a:xfrm>
            <a:off x="6181996" y="1527858"/>
            <a:ext cx="2684016" cy="71570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93266" y="1115577"/>
            <a:ext cx="2916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ym typeface="Wingdings" pitchFamily="2" charset="2"/>
              </a:rPr>
              <a:t>Machine</a:t>
            </a:r>
            <a:r>
              <a:rPr lang="en-US" sz="2000" dirty="0" smtClean="0">
                <a:sym typeface="Wingdings" pitchFamily="2" charset="2"/>
              </a:rPr>
              <a:t>: Kubernetes_2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107504" y="1527858"/>
            <a:ext cx="2862744" cy="1411468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63934" y="2155316"/>
            <a:ext cx="20573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Role:</a:t>
            </a:r>
            <a:r>
              <a:rPr lang="en-US" sz="1200" dirty="0" smtClean="0"/>
              <a:t> Node</a:t>
            </a:r>
          </a:p>
          <a:p>
            <a:r>
              <a:rPr lang="en-US" sz="1200" b="1" dirty="0" smtClean="0"/>
              <a:t>IP Address:</a:t>
            </a:r>
            <a:r>
              <a:rPr lang="en-US" sz="1200" dirty="0" smtClean="0"/>
              <a:t> 192.168.99.200</a:t>
            </a:r>
          </a:p>
          <a:p>
            <a:r>
              <a:rPr lang="en-US" sz="1200" b="1" dirty="0" smtClean="0"/>
              <a:t>vCPU</a:t>
            </a:r>
            <a:r>
              <a:rPr lang="en-US" sz="1200" dirty="0" smtClean="0"/>
              <a:t>: 4</a:t>
            </a:r>
          </a:p>
          <a:p>
            <a:r>
              <a:rPr lang="en-US" sz="1200" b="1" dirty="0" smtClean="0"/>
              <a:t>Memory</a:t>
            </a:r>
            <a:r>
              <a:rPr lang="en-US" sz="1200" dirty="0" smtClean="0"/>
              <a:t>: 2 GB</a:t>
            </a:r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3" b="30511"/>
          <a:stretch/>
        </p:blipFill>
        <p:spPr>
          <a:xfrm>
            <a:off x="172411" y="1527858"/>
            <a:ext cx="2684016" cy="71570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3516" y="1127748"/>
            <a:ext cx="31508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ym typeface="Wingdings" pitchFamily="2" charset="2"/>
              </a:rPr>
              <a:t>Machine</a:t>
            </a:r>
            <a:r>
              <a:rPr lang="en-US" sz="2000" dirty="0" smtClean="0">
                <a:sym typeface="Wingdings" pitchFamily="2" charset="2"/>
              </a:rPr>
              <a:t>: </a:t>
            </a:r>
            <a:r>
              <a:rPr lang="en-US" sz="2000" dirty="0" err="1" smtClean="0">
                <a:sym typeface="Wingdings" pitchFamily="2" charset="2"/>
              </a:rPr>
              <a:t>Kubernetes_MS</a:t>
            </a:r>
            <a:endParaRPr lang="en-US" sz="2000" dirty="0"/>
          </a:p>
        </p:txBody>
      </p:sp>
      <p:sp>
        <p:nvSpPr>
          <p:cNvPr id="19" name="Rounded Rectangle 18"/>
          <p:cNvSpPr/>
          <p:nvPr/>
        </p:nvSpPr>
        <p:spPr>
          <a:xfrm>
            <a:off x="35496" y="1040101"/>
            <a:ext cx="9038775" cy="24585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43585" y="4047724"/>
            <a:ext cx="1311078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Command/Monitor</a:t>
            </a:r>
            <a:endParaRPr lang="en-US" sz="900" dirty="0"/>
          </a:p>
        </p:txBody>
      </p:sp>
      <p:sp>
        <p:nvSpPr>
          <p:cNvPr id="21" name="Rectangle 20"/>
          <p:cNvSpPr/>
          <p:nvPr/>
        </p:nvSpPr>
        <p:spPr>
          <a:xfrm>
            <a:off x="1638919" y="5192615"/>
            <a:ext cx="2057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Role:</a:t>
            </a:r>
            <a:r>
              <a:rPr lang="en-US" sz="1200" dirty="0" smtClean="0"/>
              <a:t> Client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48" y="4933846"/>
            <a:ext cx="1395476" cy="139547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823638" y="2060848"/>
            <a:ext cx="1071912" cy="29292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sym typeface="Wingdings" pitchFamily="2" charset="2"/>
              </a:rPr>
              <a:t>Kubectl</a:t>
            </a:r>
            <a:endParaRPr lang="th-TH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 rot="16200000">
            <a:off x="459282" y="4050772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Gcloud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82942" y="2976784"/>
            <a:ext cx="1979211" cy="2929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rgbClr val="FFFF00"/>
                </a:solidFill>
                <a:sym typeface="Wingdings" pitchFamily="2" charset="2"/>
              </a:rPr>
              <a:t>Label: storage = M2</a:t>
            </a:r>
            <a:endParaRPr lang="th-TH" sz="16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811800" y="2978457"/>
            <a:ext cx="2163348" cy="2929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rgbClr val="FFFF00"/>
                </a:solidFill>
                <a:sym typeface="Wingdings" pitchFamily="2" charset="2"/>
              </a:rPr>
              <a:t>Label: storage = SSD</a:t>
            </a:r>
            <a:endParaRPr lang="th-TH" sz="16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816485" y="2978457"/>
            <a:ext cx="2163348" cy="2929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FFFF00"/>
                </a:solidFill>
                <a:sym typeface="Wingdings" pitchFamily="2" charset="2"/>
              </a:rPr>
              <a:t>Label: storage = SAS</a:t>
            </a:r>
            <a:endParaRPr lang="th-TH" sz="1600" dirty="0">
              <a:solidFill>
                <a:srgbClr val="FFFF00"/>
              </a:solidFill>
              <a:sym typeface="Wingdings" pitchFamily="2" charset="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93751" y="3629848"/>
            <a:ext cx="4680520" cy="15462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 smtClean="0"/>
              <a:t>Lab Section: </a:t>
            </a:r>
          </a:p>
          <a:p>
            <a:r>
              <a:rPr lang="en-US" sz="1600" b="1" dirty="0" smtClean="0"/>
              <a:t>Part 1</a:t>
            </a:r>
            <a:r>
              <a:rPr lang="en-US" sz="1600" dirty="0" smtClean="0"/>
              <a:t>: </a:t>
            </a:r>
            <a:r>
              <a:rPr lang="en-US" sz="1600" dirty="0" err="1" smtClean="0"/>
              <a:t>nodeSelector</a:t>
            </a:r>
            <a:endParaRPr lang="en-US" sz="1600" dirty="0" smtClean="0"/>
          </a:p>
          <a:p>
            <a:r>
              <a:rPr lang="en-US" sz="1600" b="1" dirty="0" smtClean="0"/>
              <a:t>Part 2</a:t>
            </a:r>
            <a:r>
              <a:rPr lang="en-US" sz="1600" dirty="0" smtClean="0"/>
              <a:t>: Interlude</a:t>
            </a:r>
          </a:p>
          <a:p>
            <a:r>
              <a:rPr lang="en-US" sz="1600" b="1" dirty="0" smtClean="0"/>
              <a:t>Part 3</a:t>
            </a:r>
            <a:r>
              <a:rPr lang="en-US" sz="1600" dirty="0" smtClean="0"/>
              <a:t>: Affinity (Node)</a:t>
            </a:r>
          </a:p>
          <a:p>
            <a:r>
              <a:rPr lang="en-US" sz="1600" b="1" dirty="0" smtClean="0"/>
              <a:t>Part 4</a:t>
            </a:r>
            <a:r>
              <a:rPr lang="en-US" sz="1600" dirty="0" smtClean="0"/>
              <a:t>: Inter-Pod Affinity and Anti-affinity</a:t>
            </a:r>
          </a:p>
          <a:p>
            <a:r>
              <a:rPr lang="en-US" sz="1600" b="1" dirty="0" smtClean="0"/>
              <a:t>Part 5</a:t>
            </a:r>
            <a:r>
              <a:rPr lang="en-US" sz="1600" dirty="0" smtClean="0"/>
              <a:t>: Taint and Tolerations</a:t>
            </a:r>
          </a:p>
        </p:txBody>
      </p:sp>
    </p:spTree>
    <p:extLst>
      <p:ext uri="{BB962C8B-B14F-4D97-AF65-F5344CB8AC3E}">
        <p14:creationId xmlns:p14="http://schemas.microsoft.com/office/powerpoint/2010/main" val="19257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8"/>
            <a:ext cx="9144000" cy="617502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By: Praparn L (eva10409@gmail.com)</a:t>
            </a:r>
            <a:endParaRPr lang="en-US" dirty="0"/>
          </a:p>
        </p:txBody>
      </p:sp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0" y="444593"/>
            <a:ext cx="7668344" cy="536135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Question &amp; Answer Section</a:t>
            </a:r>
            <a:endParaRPr lang="th-TH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1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Day1: Unit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lab prerequisite and </a:t>
            </a:r>
            <a:r>
              <a:rPr lang="en-US" dirty="0" err="1" smtClean="0"/>
              <a:t>minikube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6" y="4057268"/>
            <a:ext cx="5583860" cy="11869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573" y="1700808"/>
            <a:ext cx="2798151" cy="3615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76" y="1700808"/>
            <a:ext cx="5583860" cy="15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Day1: Unit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" y="908720"/>
            <a:ext cx="9144000" cy="2272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15" y="3671423"/>
            <a:ext cx="3833242" cy="21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8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news in 1.7.0 version</a:t>
            </a:r>
          </a:p>
          <a:p>
            <a:pPr lvl="1"/>
            <a:r>
              <a:rPr lang="en-US" dirty="0" smtClean="0"/>
              <a:t>“Kubernetes </a:t>
            </a:r>
            <a:r>
              <a:rPr lang="en-US" dirty="0"/>
              <a:t>is an open-source system for automating deployment, scaling, and management of containerized </a:t>
            </a:r>
            <a:r>
              <a:rPr lang="en-US" dirty="0" smtClean="0"/>
              <a:t>applications”</a:t>
            </a:r>
          </a:p>
          <a:p>
            <a:pPr lvl="1"/>
            <a:r>
              <a:rPr lang="en-US" dirty="0" smtClean="0"/>
              <a:t>Greek word mean “Pilot”</a:t>
            </a:r>
          </a:p>
          <a:p>
            <a:pPr lvl="1"/>
            <a:r>
              <a:rPr lang="en-US" dirty="0" smtClean="0"/>
              <a:t>Short word “K8s” (K+8 character +s)</a:t>
            </a:r>
          </a:p>
          <a:p>
            <a:pPr lvl="1"/>
            <a:r>
              <a:rPr lang="en-US" dirty="0" smtClean="0"/>
              <a:t>Design and Reference from </a:t>
            </a:r>
            <a:r>
              <a:rPr lang="en-US" u="sng" dirty="0">
                <a:hlinkClick r:id="rId3" tooltip="Google Borg (page does not exist)"/>
              </a:rPr>
              <a:t>Google's Borg </a:t>
            </a:r>
            <a:r>
              <a:rPr lang="en-US" u="sng" dirty="0" smtClean="0">
                <a:hlinkClick r:id="rId3" tooltip="Google Borg (page does not exist)"/>
              </a:rPr>
              <a:t>system</a:t>
            </a:r>
            <a:endParaRPr lang="en-US" u="sng" dirty="0" smtClean="0"/>
          </a:p>
          <a:p>
            <a:pPr lvl="1"/>
            <a:r>
              <a:rPr lang="en-US" dirty="0" smtClean="0"/>
              <a:t>Donate to ”</a:t>
            </a:r>
            <a:r>
              <a:rPr lang="en-US" b="1" dirty="0" smtClean="0"/>
              <a:t>CLOUD NATIVE </a:t>
            </a:r>
            <a:r>
              <a:rPr lang="en-US" sz="1100" b="1" dirty="0" smtClean="0"/>
              <a:t>COMPUTING FOUNDATION</a:t>
            </a:r>
            <a:r>
              <a:rPr lang="en-US" dirty="0" smtClean="0"/>
              <a:t>”</a:t>
            </a:r>
          </a:p>
          <a:p>
            <a:r>
              <a:rPr lang="en-US" dirty="0"/>
              <a:t>Ref: </a:t>
            </a:r>
            <a:r>
              <a:rPr lang="en-US" dirty="0" smtClean="0"/>
              <a:t>Current release version</a:t>
            </a:r>
          </a:p>
          <a:p>
            <a:pPr lvl="1"/>
            <a:r>
              <a:rPr lang="en-US" dirty="0" smtClean="0"/>
              <a:t>1.6.0 (Exist Stable Version)</a:t>
            </a:r>
          </a:p>
          <a:p>
            <a:pPr lvl="1"/>
            <a:r>
              <a:rPr lang="en-US" dirty="0" smtClean="0"/>
              <a:t>1.7.0 (Stable Version: 1/7/2017)</a:t>
            </a:r>
          </a:p>
          <a:p>
            <a:pPr lvl="1"/>
            <a:r>
              <a:rPr lang="en-US" dirty="0" smtClean="0"/>
              <a:t>1.8.0-alpha.1 (Alpha Control)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6131679"/>
            <a:ext cx="62104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1200" dirty="0" err="1" smtClean="0"/>
              <a:t>Ref:</a:t>
            </a:r>
            <a:r>
              <a:rPr lang="en-US" sz="1200" dirty="0" err="1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://en.wikipedia.org/wiki/Kubernetes</a:t>
            </a:r>
            <a:r>
              <a:rPr lang="en-US" sz="1200" dirty="0"/>
              <a:t>,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en.wikipedia.org/wiki/Kubernetes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364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</a:t>
            </a:r>
            <a:r>
              <a:rPr lang="en-US" dirty="0" err="1" smtClean="0"/>
              <a:t>kubernetes</a:t>
            </a:r>
            <a:r>
              <a:rPr lang="en-US" dirty="0" smtClean="0"/>
              <a:t> version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get nodes -o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yaml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5275"/>
          <a:stretch/>
        </p:blipFill>
        <p:spPr>
          <a:xfrm>
            <a:off x="457199" y="2178138"/>
            <a:ext cx="3553925" cy="2474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21719"/>
          <a:stretch/>
        </p:blipFill>
        <p:spPr>
          <a:xfrm>
            <a:off x="3747693" y="3501009"/>
            <a:ext cx="4799935" cy="262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8345"/>
            <a:ext cx="9144000" cy="54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Orchestration (Computing)?</a:t>
            </a:r>
          </a:p>
          <a:p>
            <a:pPr lvl="1"/>
            <a:r>
              <a:rPr lang="en-US" u="sng" dirty="0" smtClean="0"/>
              <a:t>Align</a:t>
            </a:r>
            <a:r>
              <a:rPr lang="en-US" dirty="0" smtClean="0"/>
              <a:t> business request with Application/Data/Infrastructure</a:t>
            </a:r>
          </a:p>
          <a:p>
            <a:pPr lvl="1"/>
            <a:r>
              <a:rPr lang="en-US" dirty="0" smtClean="0"/>
              <a:t>Centralize management for:</a:t>
            </a:r>
          </a:p>
          <a:p>
            <a:pPr lvl="2"/>
            <a:r>
              <a:rPr lang="en-US" dirty="0" smtClean="0"/>
              <a:t>Resource Pool</a:t>
            </a:r>
          </a:p>
          <a:p>
            <a:pPr lvl="2"/>
            <a:r>
              <a:rPr lang="en-US" dirty="0" smtClean="0"/>
              <a:t>Automated Workflow</a:t>
            </a:r>
          </a:p>
          <a:p>
            <a:pPr lvl="2"/>
            <a:r>
              <a:rPr lang="en-US" dirty="0" smtClean="0"/>
              <a:t>Provisioning</a:t>
            </a:r>
            <a:endParaRPr lang="th-TH" dirty="0" smtClean="0"/>
          </a:p>
          <a:p>
            <a:pPr lvl="2"/>
            <a:r>
              <a:rPr lang="en-US" dirty="0" smtClean="0"/>
              <a:t>Scale Up/Down</a:t>
            </a:r>
          </a:p>
          <a:p>
            <a:pPr lvl="2"/>
            <a:r>
              <a:rPr lang="en-US" dirty="0" smtClean="0"/>
              <a:t>Monitoring</a:t>
            </a:r>
          </a:p>
          <a:p>
            <a:pPr lvl="2"/>
            <a:r>
              <a:rPr lang="en-US" dirty="0" smtClean="0"/>
              <a:t>Billing</a:t>
            </a:r>
          </a:p>
          <a:p>
            <a:pPr lvl="2"/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48" y="4036053"/>
            <a:ext cx="5112568" cy="20897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9512" y="6125815"/>
            <a:ext cx="43924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://en.wikipedia.org/wiki/Orchestration_(computing</a:t>
            </a:r>
            <a:r>
              <a:rPr lang="en-US" sz="1200" dirty="0" smtClean="0">
                <a:hlinkClick r:id="rId4"/>
              </a:rPr>
              <a:t>)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0422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why Container </a:t>
            </a:r>
            <a:r>
              <a:rPr lang="en-US" dirty="0"/>
              <a:t>O</a:t>
            </a:r>
            <a:r>
              <a:rPr lang="en-US" dirty="0" smtClean="0"/>
              <a:t>rchestration ?</a:t>
            </a:r>
          </a:p>
          <a:p>
            <a:pPr lvl="1"/>
            <a:r>
              <a:rPr lang="en-US" dirty="0" smtClean="0"/>
              <a:t>Container Platform is next generation that partner/beat existing virtualize technology</a:t>
            </a:r>
          </a:p>
          <a:p>
            <a:pPr lvl="2"/>
            <a:r>
              <a:rPr lang="en-US" dirty="0" smtClean="0"/>
              <a:t>Easy to build-ship-run on dev and production</a:t>
            </a:r>
          </a:p>
          <a:p>
            <a:pPr lvl="2"/>
            <a:r>
              <a:rPr lang="en-US" dirty="0" smtClean="0"/>
              <a:t>Zero Configure</a:t>
            </a:r>
          </a:p>
          <a:p>
            <a:pPr lvl="2"/>
            <a:r>
              <a:rPr lang="en-US" dirty="0" smtClean="0"/>
              <a:t>Suitable for </a:t>
            </a:r>
            <a:r>
              <a:rPr lang="en-US" dirty="0" err="1" smtClean="0"/>
              <a:t>Microservice</a:t>
            </a:r>
            <a:r>
              <a:rPr lang="en-US" dirty="0" smtClean="0"/>
              <a:t> architecture</a:t>
            </a:r>
          </a:p>
          <a:p>
            <a:pPr lvl="2"/>
            <a:r>
              <a:rPr lang="en-US" dirty="0" smtClean="0"/>
              <a:t>Good for application, Good for business (Win/Win !!!)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308018"/>
            <a:ext cx="3901749" cy="278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45172"/>
          <a:stretch/>
        </p:blipFill>
        <p:spPr>
          <a:xfrm>
            <a:off x="365980" y="3308018"/>
            <a:ext cx="3989996" cy="27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why we need Container </a:t>
            </a:r>
            <a:r>
              <a:rPr lang="en-US" dirty="0"/>
              <a:t>O</a:t>
            </a:r>
            <a:r>
              <a:rPr lang="en-US" dirty="0" smtClean="0"/>
              <a:t>rchestration ?</a:t>
            </a:r>
          </a:p>
          <a:p>
            <a:pPr lvl="1"/>
            <a:r>
              <a:rPr lang="en-US" dirty="0" smtClean="0"/>
              <a:t>Production environment is cluster system</a:t>
            </a:r>
          </a:p>
          <a:p>
            <a:pPr lvl="1"/>
            <a:r>
              <a:rPr lang="en-US" dirty="0" err="1" smtClean="0"/>
              <a:t>Microservice</a:t>
            </a:r>
            <a:r>
              <a:rPr lang="en-US" dirty="0" smtClean="0"/>
              <a:t> maintain connect was required</a:t>
            </a:r>
          </a:p>
          <a:p>
            <a:pPr lvl="1"/>
            <a:r>
              <a:rPr lang="en-US" dirty="0" smtClean="0"/>
              <a:t>Application state-full will run on stateless architecture</a:t>
            </a:r>
          </a:p>
          <a:p>
            <a:pPr lvl="1"/>
            <a:r>
              <a:rPr lang="en-US" dirty="0" smtClean="0"/>
              <a:t>Application scale up/Down was required</a:t>
            </a:r>
          </a:p>
          <a:p>
            <a:pPr lvl="1"/>
            <a:r>
              <a:rPr lang="en-US" dirty="0" smtClean="0"/>
              <a:t>Many native command/shell for maintain container in production environment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7925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 of </a:t>
            </a:r>
            <a:r>
              <a:rPr lang="en-US" dirty="0" smtClean="0"/>
              <a:t>Kubernetes </a:t>
            </a:r>
            <a:r>
              <a:rPr lang="en-US" smtClean="0"/>
              <a:t>(Con’t)</a:t>
            </a:r>
            <a:endParaRPr lang="en-US" dirty="0"/>
          </a:p>
          <a:p>
            <a:pPr lvl="1"/>
            <a:r>
              <a:rPr lang="en-US" sz="2000" dirty="0" smtClean="0"/>
              <a:t>Map </a:t>
            </a:r>
            <a:r>
              <a:rPr lang="en-US" sz="2000" dirty="0"/>
              <a:t>and Secret </a:t>
            </a:r>
            <a:endParaRPr lang="th-TH" sz="2000" dirty="0"/>
          </a:p>
          <a:p>
            <a:pPr lvl="1"/>
            <a:r>
              <a:rPr lang="en-US" sz="2000" dirty="0"/>
              <a:t>Jobs and </a:t>
            </a:r>
            <a:r>
              <a:rPr lang="en-US" sz="2000" dirty="0" err="1"/>
              <a:t>Cron</a:t>
            </a:r>
            <a:r>
              <a:rPr lang="en-US" sz="2000" dirty="0"/>
              <a:t> Jobs</a:t>
            </a:r>
          </a:p>
          <a:p>
            <a:pPr lvl="1"/>
            <a:r>
              <a:rPr lang="en-US" sz="2000" dirty="0"/>
              <a:t>Debug Log and </a:t>
            </a:r>
            <a:r>
              <a:rPr lang="en-US" sz="2000" dirty="0" smtClean="0"/>
              <a:t>Monitoring</a:t>
            </a:r>
            <a:endParaRPr lang="en-US" dirty="0" smtClean="0"/>
          </a:p>
          <a:p>
            <a:r>
              <a:rPr lang="en-US" dirty="0" smtClean="0"/>
              <a:t>Ingress Network</a:t>
            </a:r>
          </a:p>
          <a:p>
            <a:r>
              <a:rPr lang="en-US" dirty="0" smtClean="0"/>
              <a:t>Kubernetes in real world</a:t>
            </a:r>
          </a:p>
          <a:p>
            <a:pPr lvl="1"/>
            <a:r>
              <a:rPr lang="en-US" dirty="0" smtClean="0"/>
              <a:t>Cluster Setup for Bare Metal</a:t>
            </a:r>
          </a:p>
          <a:p>
            <a:pPr lvl="1"/>
            <a:r>
              <a:rPr lang="en-US" dirty="0" smtClean="0"/>
              <a:t>Orchestrator Assignment</a:t>
            </a:r>
          </a:p>
          <a:p>
            <a:pPr lvl="2"/>
            <a:r>
              <a:rPr lang="en-US" dirty="0" err="1" smtClean="0"/>
              <a:t>nodeSelector</a:t>
            </a:r>
            <a:endParaRPr lang="en-US" dirty="0"/>
          </a:p>
          <a:p>
            <a:pPr lvl="2"/>
            <a:r>
              <a:rPr lang="en-US" dirty="0"/>
              <a:t>Interlude</a:t>
            </a:r>
          </a:p>
          <a:p>
            <a:pPr lvl="2"/>
            <a:r>
              <a:rPr lang="en-US" dirty="0"/>
              <a:t>Affinity</a:t>
            </a:r>
          </a:p>
          <a:p>
            <a:pPr lvl="2"/>
            <a:r>
              <a:rPr lang="en-US" dirty="0" smtClean="0"/>
              <a:t>Taints/Tolerations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60" y="820216"/>
            <a:ext cx="4197327" cy="262332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47"/>
          <a:stretch/>
        </p:blipFill>
        <p:spPr>
          <a:xfrm>
            <a:off x="4139951" y="3565959"/>
            <a:ext cx="4908901" cy="2545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3" y="3688371"/>
            <a:ext cx="3177903" cy="242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r>
              <a:rPr lang="en-US" smtClean="0"/>
              <a:t>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1052735"/>
            <a:ext cx="7506580" cy="50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7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Feature</a:t>
            </a:r>
          </a:p>
          <a:p>
            <a:pPr lvl="1"/>
            <a:r>
              <a:rPr lang="en-US" dirty="0" smtClean="0"/>
              <a:t>Automatic </a:t>
            </a:r>
            <a:r>
              <a:rPr lang="en-US" dirty="0" err="1" smtClean="0"/>
              <a:t>binpacking</a:t>
            </a:r>
            <a:endParaRPr lang="en-US" dirty="0" smtClean="0"/>
          </a:p>
          <a:p>
            <a:pPr lvl="1"/>
            <a:r>
              <a:rPr lang="en-US" dirty="0" smtClean="0"/>
              <a:t>Horizontal Pod </a:t>
            </a:r>
            <a:r>
              <a:rPr lang="en-US" dirty="0" err="1" smtClean="0"/>
              <a:t>Autoscaling</a:t>
            </a:r>
            <a:r>
              <a:rPr lang="en-US" dirty="0" smtClean="0"/>
              <a:t> (HPA)</a:t>
            </a:r>
          </a:p>
          <a:p>
            <a:pPr lvl="1"/>
            <a:r>
              <a:rPr lang="en-US" dirty="0" smtClean="0"/>
              <a:t>Automated rollouts and rollbacks</a:t>
            </a:r>
          </a:p>
          <a:p>
            <a:pPr lvl="1"/>
            <a:r>
              <a:rPr lang="en-US" dirty="0" smtClean="0"/>
              <a:t>Storage orchestration</a:t>
            </a:r>
          </a:p>
          <a:p>
            <a:pPr lvl="1"/>
            <a:r>
              <a:rPr lang="en-US" dirty="0" smtClean="0"/>
              <a:t>Self-healing</a:t>
            </a:r>
          </a:p>
          <a:p>
            <a:pPr lvl="1"/>
            <a:r>
              <a:rPr lang="en-US" dirty="0" smtClean="0"/>
              <a:t>Service discovery and load balancing</a:t>
            </a:r>
          </a:p>
          <a:p>
            <a:pPr lvl="1"/>
            <a:r>
              <a:rPr lang="en-US" dirty="0" smtClean="0"/>
              <a:t>Secret and configuration management</a:t>
            </a:r>
          </a:p>
          <a:p>
            <a:pPr lvl="1"/>
            <a:r>
              <a:rPr lang="en-US" dirty="0" smtClean="0"/>
              <a:t>Batch execution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702869"/>
            <a:ext cx="3651283" cy="24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5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</a:t>
            </a:r>
            <a:r>
              <a:rPr lang="en-US" dirty="0" err="1" smtClean="0"/>
              <a:t>binpacking</a:t>
            </a:r>
            <a:endParaRPr lang="en-US" dirty="0" smtClean="0"/>
          </a:p>
          <a:p>
            <a:pPr lvl="1"/>
            <a:r>
              <a:rPr lang="en-US" dirty="0" smtClean="0"/>
              <a:t>CPU/Memory’s utilization can define on Pods (Smallest Unit of Kubernetes)</a:t>
            </a:r>
          </a:p>
          <a:p>
            <a:pPr lvl="1"/>
            <a:r>
              <a:rPr lang="en-US" dirty="0" smtClean="0"/>
              <a:t>Schedule will select the node by ensure all resource is enough for running Pods as required</a:t>
            </a:r>
          </a:p>
          <a:p>
            <a:pPr lvl="1"/>
            <a:r>
              <a:rPr lang="en-US" dirty="0" smtClean="0"/>
              <a:t>If reach memory limit </a:t>
            </a:r>
          </a:p>
          <a:p>
            <a:pPr lvl="2"/>
            <a:r>
              <a:rPr lang="en-US" dirty="0" smtClean="0"/>
              <a:t>Current Pods will be terminate (Kill)</a:t>
            </a:r>
          </a:p>
          <a:p>
            <a:pPr lvl="2"/>
            <a:r>
              <a:rPr lang="en-US" dirty="0" smtClean="0"/>
              <a:t>If restart flag was set. </a:t>
            </a:r>
            <a:r>
              <a:rPr lang="en-US" dirty="0" err="1" smtClean="0"/>
              <a:t>Kubenetes</a:t>
            </a:r>
            <a:r>
              <a:rPr lang="en-US" dirty="0" smtClean="0"/>
              <a:t> will try to restart Pods on other node</a:t>
            </a:r>
          </a:p>
          <a:p>
            <a:pPr lvl="1"/>
            <a:r>
              <a:rPr lang="en-US" dirty="0" smtClean="0"/>
              <a:t>If reach </a:t>
            </a:r>
            <a:r>
              <a:rPr lang="en-US" dirty="0" err="1" smtClean="0"/>
              <a:t>cpu</a:t>
            </a:r>
            <a:r>
              <a:rPr lang="en-US" dirty="0" smtClean="0"/>
              <a:t> limit </a:t>
            </a:r>
          </a:p>
          <a:p>
            <a:pPr lvl="2"/>
            <a:r>
              <a:rPr lang="en-US" dirty="0" smtClean="0"/>
              <a:t>Schedule will not kill Pods and waiting for it back to normal state</a:t>
            </a:r>
          </a:p>
          <a:p>
            <a:pPr lvl="1"/>
            <a:r>
              <a:rPr lang="en-US" dirty="0" smtClean="0"/>
              <a:t>Check available node resource by command: </a:t>
            </a:r>
            <a:r>
              <a:rPr lang="en-US" dirty="0" err="1" smtClean="0"/>
              <a:t>kubectl</a:t>
            </a:r>
            <a:r>
              <a:rPr lang="en-US" dirty="0" smtClean="0"/>
              <a:t> describe node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4429"/>
            <a:ext cx="9144000" cy="177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0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Horizon Pods </a:t>
            </a:r>
            <a:r>
              <a:rPr lang="en-US" dirty="0" err="1" smtClean="0"/>
              <a:t>Autoscaling</a:t>
            </a:r>
            <a:r>
              <a:rPr lang="en-US" dirty="0" smtClean="0"/>
              <a:t> (</a:t>
            </a:r>
            <a:r>
              <a:rPr lang="en-US" dirty="0" err="1" smtClean="0"/>
              <a:t>hpa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Talk with RC (Replication Controller) for complete task</a:t>
            </a:r>
          </a:p>
          <a:p>
            <a:pPr lvl="1"/>
            <a:r>
              <a:rPr lang="en-US" dirty="0" smtClean="0"/>
              <a:t>Automatic scaling </a:t>
            </a:r>
            <a:r>
              <a:rPr lang="en-US" dirty="0" err="1" smtClean="0"/>
              <a:t>Pods’s</a:t>
            </a:r>
            <a:r>
              <a:rPr lang="en-US" dirty="0" smtClean="0"/>
              <a:t> number base </a:t>
            </a:r>
            <a:r>
              <a:rPr lang="en-US" dirty="0" err="1" smtClean="0"/>
              <a:t>cpu’s</a:t>
            </a:r>
            <a:r>
              <a:rPr lang="en-US" dirty="0" smtClean="0"/>
              <a:t> utilization</a:t>
            </a:r>
          </a:p>
          <a:p>
            <a:pPr lvl="1"/>
            <a:r>
              <a:rPr lang="en-US" dirty="0" smtClean="0"/>
              <a:t>Support multiple criteria (metric) for scale (Alpha feature)</a:t>
            </a:r>
          </a:p>
          <a:p>
            <a:pPr lvl="1"/>
            <a:r>
              <a:rPr lang="en-US" dirty="0" smtClean="0"/>
              <a:t>Support customize criteria (metric) for scale (Alpha feature)</a:t>
            </a:r>
          </a:p>
          <a:p>
            <a:pPr lvl="1"/>
            <a:r>
              <a:rPr lang="en-US" dirty="0" smtClean="0"/>
              <a:t>Looping check resource’s utilization every 30 seconds (default)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21" y="3140968"/>
            <a:ext cx="3406349" cy="31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Rollout and Rollbacks</a:t>
            </a:r>
          </a:p>
          <a:p>
            <a:pPr lvl="1"/>
            <a:r>
              <a:rPr lang="en-US" dirty="0"/>
              <a:t>Update will base on Pod’s template</a:t>
            </a:r>
            <a:endParaRPr lang="en-US" dirty="0" smtClean="0"/>
          </a:p>
          <a:p>
            <a:pPr lvl="1"/>
            <a:r>
              <a:rPr lang="en-US" dirty="0" smtClean="0"/>
              <a:t>Rollout existing deployment with all remain replicas number as desired</a:t>
            </a:r>
          </a:p>
          <a:p>
            <a:pPr lvl="1"/>
            <a:r>
              <a:rPr lang="en-US" dirty="0" smtClean="0"/>
              <a:t>If rollout is success. New version will be provision until success</a:t>
            </a:r>
          </a:p>
          <a:p>
            <a:pPr lvl="1"/>
            <a:r>
              <a:rPr lang="en-US" dirty="0" smtClean="0"/>
              <a:t>Rollback will possible with single command</a:t>
            </a:r>
          </a:p>
          <a:p>
            <a:pPr lvl="1"/>
            <a:r>
              <a:rPr lang="en-US" dirty="0" smtClean="0"/>
              <a:t>Rollout process can pause/resume as need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457598"/>
            <a:ext cx="4572000" cy="266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Storage Orchestrator</a:t>
            </a:r>
          </a:p>
          <a:p>
            <a:pPr lvl="1"/>
            <a:r>
              <a:rPr lang="en-US" dirty="0" smtClean="0"/>
              <a:t>Support several storage type:</a:t>
            </a:r>
          </a:p>
          <a:p>
            <a:pPr lvl="2"/>
            <a:r>
              <a:rPr lang="en-US" dirty="0" smtClean="0"/>
              <a:t>Local Storage</a:t>
            </a:r>
          </a:p>
          <a:p>
            <a:pPr lvl="2"/>
            <a:r>
              <a:rPr lang="en-US" dirty="0" smtClean="0"/>
              <a:t>Network Storage (NFS, </a:t>
            </a:r>
            <a:r>
              <a:rPr lang="en-US" dirty="0" err="1" smtClean="0"/>
              <a:t>iScsi</a:t>
            </a:r>
            <a:r>
              <a:rPr lang="en-US" dirty="0" smtClean="0"/>
              <a:t>, </a:t>
            </a:r>
            <a:r>
              <a:rPr lang="en-US" dirty="0" err="1" smtClean="0"/>
              <a:t>Gluster</a:t>
            </a:r>
            <a:r>
              <a:rPr lang="en-US" dirty="0" smtClean="0"/>
              <a:t>, </a:t>
            </a:r>
            <a:r>
              <a:rPr lang="en-US" dirty="0" err="1" smtClean="0"/>
              <a:t>Ceph</a:t>
            </a:r>
            <a:r>
              <a:rPr lang="en-US" dirty="0" smtClean="0"/>
              <a:t>, Cinder, </a:t>
            </a:r>
            <a:r>
              <a:rPr lang="en-US" dirty="0" err="1" smtClean="0"/>
              <a:t>Flocker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Cloud Storage (AWS, GCE, </a:t>
            </a:r>
            <a:r>
              <a:rPr lang="en-US" dirty="0" err="1" smtClean="0"/>
              <a:t>Azue</a:t>
            </a:r>
            <a:r>
              <a:rPr lang="en-US" dirty="0" smtClean="0"/>
              <a:t> Disk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5" y="2849360"/>
            <a:ext cx="4053377" cy="33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7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Self-healing</a:t>
            </a:r>
          </a:p>
          <a:p>
            <a:pPr lvl="1"/>
            <a:r>
              <a:rPr lang="en-US" dirty="0" smtClean="0"/>
              <a:t>Replication Controller (RC) will maintain unit of Pods as design (not to much (kill) and not to few (create)</a:t>
            </a:r>
          </a:p>
          <a:p>
            <a:pPr lvl="1"/>
            <a:r>
              <a:rPr lang="en-US" dirty="0" smtClean="0"/>
              <a:t>Full-fill Pods on every failure case with automatic by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3" y="3130646"/>
            <a:ext cx="5292080" cy="29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Discovery and Load Balancing</a:t>
            </a:r>
          </a:p>
          <a:p>
            <a:pPr lvl="1"/>
            <a:r>
              <a:rPr lang="en-US" dirty="0" smtClean="0"/>
              <a:t>Service will act like “connector” for client need to connect with Pods</a:t>
            </a:r>
          </a:p>
          <a:p>
            <a:pPr lvl="1"/>
            <a:r>
              <a:rPr lang="en-US" dirty="0" smtClean="0"/>
              <a:t>Discovery will use for service to look “Pods” by environment variable or </a:t>
            </a:r>
            <a:r>
              <a:rPr lang="en-US" dirty="0" err="1" smtClean="0"/>
              <a:t>dns</a:t>
            </a:r>
            <a:r>
              <a:rPr lang="en-US" dirty="0" smtClean="0"/>
              <a:t> service</a:t>
            </a:r>
          </a:p>
          <a:p>
            <a:pPr lvl="1"/>
            <a:r>
              <a:rPr lang="en-US" dirty="0" smtClean="0"/>
              <a:t>Support load balancing between multiple Pods (replica)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390" y="2924944"/>
            <a:ext cx="5461609" cy="30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Secret and Configuration Management</a:t>
            </a:r>
          </a:p>
          <a:p>
            <a:pPr lvl="1"/>
            <a:r>
              <a:rPr lang="en-US" dirty="0" smtClean="0"/>
              <a:t>Kubernetes can keep confidential data (such as username/password) for running application on encrypt format.</a:t>
            </a:r>
          </a:p>
          <a:p>
            <a:pPr lvl="1"/>
            <a:r>
              <a:rPr lang="en-US" dirty="0" smtClean="0"/>
              <a:t>Can reference on Pods instead plan text configuration.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20888"/>
            <a:ext cx="6131024" cy="29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2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Pre-require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Windows 10 (64 bit)/ Mac OSX (64 Bit) with memory 8 GB</a:t>
            </a:r>
          </a:p>
          <a:p>
            <a:r>
              <a:rPr lang="en-US" dirty="0" smtClean="0"/>
              <a:t>Intermediate understand for </a:t>
            </a:r>
            <a:r>
              <a:rPr lang="en-US" dirty="0" err="1" smtClean="0"/>
              <a:t>docker</a:t>
            </a:r>
            <a:r>
              <a:rPr lang="en-US" dirty="0" smtClean="0"/>
              <a:t>/compose and container concept</a:t>
            </a:r>
          </a:p>
          <a:p>
            <a:r>
              <a:rPr lang="en-US" dirty="0" smtClean="0"/>
              <a:t>Google Cloud Account (Free for 300$) or other Cloud / Bare </a:t>
            </a:r>
            <a:r>
              <a:rPr lang="en-US" dirty="0" err="1" smtClean="0"/>
              <a:t>Meterial</a:t>
            </a:r>
            <a:endParaRPr lang="en-US" dirty="0" smtClean="0"/>
          </a:p>
          <a:p>
            <a:r>
              <a:rPr lang="en-US" dirty="0" smtClean="0"/>
              <a:t>LINE Account</a:t>
            </a:r>
          </a:p>
          <a:p>
            <a:r>
              <a:rPr lang="en-US" dirty="0" smtClean="0"/>
              <a:t>Basic understand for network/load balance concept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Secret and Configuration Management</a:t>
            </a:r>
          </a:p>
          <a:p>
            <a:pPr lvl="1"/>
            <a:r>
              <a:rPr lang="en-US" dirty="0" smtClean="0"/>
              <a:t>Sometime we have a many configuration that need to specify on each application, But it should be change every time need.</a:t>
            </a:r>
          </a:p>
          <a:p>
            <a:pPr lvl="1"/>
            <a:r>
              <a:rPr lang="en-US" dirty="0" smtClean="0"/>
              <a:t>Idea is create configuration file (</a:t>
            </a:r>
            <a:r>
              <a:rPr lang="en-US" dirty="0" err="1" smtClean="0"/>
              <a:t>ConfigMap</a:t>
            </a:r>
            <a:r>
              <a:rPr lang="en-US" dirty="0" smtClean="0"/>
              <a:t>) for define all configuration that reference on Pods instead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996951"/>
            <a:ext cx="1872042" cy="30007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781" y="2996951"/>
            <a:ext cx="4774889" cy="324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Kubernetes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Batch Execution</a:t>
            </a:r>
          </a:p>
          <a:p>
            <a:pPr lvl="1"/>
            <a:r>
              <a:rPr lang="en-US" dirty="0" smtClean="0"/>
              <a:t>A job will response some kind of batch execute by create special Pods (Terminate when batch complete)</a:t>
            </a:r>
          </a:p>
          <a:p>
            <a:pPr lvl="1"/>
            <a:r>
              <a:rPr lang="en-US" dirty="0" smtClean="0"/>
              <a:t>Normally </a:t>
            </a:r>
            <a:r>
              <a:rPr lang="en-US" dirty="0" err="1" smtClean="0"/>
              <a:t>kubernetes</a:t>
            </a:r>
            <a:r>
              <a:rPr lang="en-US" dirty="0" smtClean="0"/>
              <a:t> will use job for maintain many background process for cluster system such as Replication Controller (RC) will submit job for start new Pods when existing is fail or delete.</a:t>
            </a:r>
          </a:p>
          <a:p>
            <a:pPr lvl="1"/>
            <a:r>
              <a:rPr lang="en-US" dirty="0" smtClean="0"/>
              <a:t>Type of Job</a:t>
            </a:r>
          </a:p>
          <a:p>
            <a:pPr lvl="2"/>
            <a:r>
              <a:rPr lang="en-US" dirty="0" smtClean="0"/>
              <a:t>Non-parallel jobs</a:t>
            </a:r>
          </a:p>
          <a:p>
            <a:pPr lvl="2"/>
            <a:r>
              <a:rPr lang="en-US" dirty="0" smtClean="0"/>
              <a:t>Parallel jobs with fix-completion</a:t>
            </a:r>
          </a:p>
          <a:p>
            <a:pPr lvl="2"/>
            <a:r>
              <a:rPr lang="en-US" dirty="0" smtClean="0"/>
              <a:t>Parallel jobs with work queue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35652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9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6076116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cdn.thenewstack.io/media/2016/11/Chart_02_Kubernetes-Architecture.png</a:t>
            </a:r>
            <a:endParaRPr lang="en-US" sz="12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7" y="983525"/>
            <a:ext cx="7524326" cy="501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6076116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cdn.thenewstack.io/media/2016/11/Chart_02_Kubernetes-Architecture.png</a:t>
            </a:r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4"/>
          <a:stretch/>
        </p:blipFill>
        <p:spPr>
          <a:xfrm>
            <a:off x="395536" y="980728"/>
            <a:ext cx="830261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6076116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cdn.thenewstack.io/media/2016/11/Chart_02_Kubernetes-Architecture.png</a:t>
            </a: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6"/>
          <a:stretch/>
        </p:blipFill>
        <p:spPr>
          <a:xfrm>
            <a:off x="0" y="776487"/>
            <a:ext cx="9144000" cy="526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Kubernetes Master</a:t>
            </a:r>
          </a:p>
          <a:p>
            <a:pPr lvl="1"/>
            <a:r>
              <a:rPr lang="en-US" dirty="0" smtClean="0"/>
              <a:t>API Server: Interface for all UI to command that interact with </a:t>
            </a:r>
            <a:r>
              <a:rPr lang="en-US" dirty="0" err="1" smtClean="0"/>
              <a:t>kubernetes</a:t>
            </a:r>
            <a:r>
              <a:rPr lang="en-US" dirty="0" smtClean="0"/>
              <a:t> cluster</a:t>
            </a:r>
          </a:p>
          <a:p>
            <a:pPr lvl="1"/>
            <a:r>
              <a:rPr lang="en-US" dirty="0" smtClean="0"/>
              <a:t>Scheduler (Job Dispatcher): Schedule all </a:t>
            </a:r>
            <a:r>
              <a:rPr lang="en-US" dirty="0" err="1" smtClean="0"/>
              <a:t>nodes’s</a:t>
            </a:r>
            <a:r>
              <a:rPr lang="en-US" dirty="0" smtClean="0"/>
              <a:t> resource and dispatching Pods to nodes with match criteria</a:t>
            </a:r>
          </a:p>
          <a:p>
            <a:pPr lvl="2"/>
            <a:r>
              <a:rPr lang="en-US" dirty="0" smtClean="0"/>
              <a:t>CPU ?</a:t>
            </a:r>
          </a:p>
          <a:p>
            <a:pPr lvl="2"/>
            <a:r>
              <a:rPr lang="en-US" dirty="0" smtClean="0"/>
              <a:t>Memory ?</a:t>
            </a:r>
          </a:p>
          <a:p>
            <a:pPr lvl="2"/>
            <a:r>
              <a:rPr lang="en-US" dirty="0" smtClean="0"/>
              <a:t>Affinity / </a:t>
            </a:r>
            <a:r>
              <a:rPr lang="en-US" dirty="0" err="1" smtClean="0"/>
              <a:t>Constraing</a:t>
            </a:r>
            <a:r>
              <a:rPr lang="en-US" dirty="0" smtClean="0"/>
              <a:t> ?</a:t>
            </a:r>
          </a:p>
          <a:p>
            <a:pPr lvl="1"/>
            <a:r>
              <a:rPr lang="en-US" dirty="0" smtClean="0"/>
              <a:t>Controller and Replication Controller (RC) : Control/Coordinate all nodes for maintain server as configure on cluster system</a:t>
            </a:r>
          </a:p>
          <a:p>
            <a:pPr lvl="1"/>
            <a:r>
              <a:rPr lang="en-US" dirty="0" err="1" smtClean="0"/>
              <a:t>Etcd</a:t>
            </a:r>
            <a:r>
              <a:rPr lang="en-US" dirty="0" smtClean="0"/>
              <a:t> (Open-source): Key-value database for keep state of nodes/Pods/Container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ecret: Encrypt confidential data</a:t>
            </a:r>
          </a:p>
          <a:p>
            <a:pPr lvl="1"/>
            <a:r>
              <a:rPr lang="en-US" dirty="0" smtClean="0"/>
              <a:t>HPA (Horizon Pods Auto scaling): Scale pods with CPU criteria (major)</a:t>
            </a:r>
          </a:p>
          <a:p>
            <a:pPr lvl="1"/>
            <a:r>
              <a:rPr lang="en-US" dirty="0" smtClean="0"/>
              <a:t>Event: Keep log and event on cluster</a:t>
            </a:r>
          </a:p>
          <a:p>
            <a:pPr lvl="1"/>
            <a:r>
              <a:rPr lang="en-US" dirty="0" err="1" smtClean="0"/>
              <a:t>NameSpace</a:t>
            </a:r>
            <a:r>
              <a:rPr lang="en-US" dirty="0" smtClean="0"/>
              <a:t>: Limit resource quota via define namespace (</a:t>
            </a:r>
            <a:r>
              <a:rPr lang="en-US" dirty="0" err="1" smtClean="0"/>
              <a:t>cpu</a:t>
            </a:r>
            <a:r>
              <a:rPr lang="en-US" dirty="0" smtClean="0"/>
              <a:t>, memory, pods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17827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6076116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cdn.thenewstack.io/media/2016/11/Chart_02_Kubernetes-Architecture.png</a:t>
            </a: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1"/>
          <a:stretch/>
        </p:blipFill>
        <p:spPr>
          <a:xfrm>
            <a:off x="0" y="785119"/>
            <a:ext cx="9144000" cy="53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Kubernetes Node</a:t>
            </a:r>
          </a:p>
          <a:p>
            <a:pPr lvl="1"/>
            <a:r>
              <a:rPr lang="en-US" dirty="0" smtClean="0"/>
              <a:t>Pods: Pods is smallest deployable units of computing that can be created and manage in </a:t>
            </a:r>
            <a:r>
              <a:rPr lang="en-US" dirty="0" err="1" smtClean="0"/>
              <a:t>kubernetes</a:t>
            </a:r>
            <a:r>
              <a:rPr lang="en-US" dirty="0" smtClean="0"/>
              <a:t> (Pods != Container).</a:t>
            </a:r>
          </a:p>
          <a:p>
            <a:pPr lvl="1"/>
            <a:r>
              <a:rPr lang="en-US" dirty="0" smtClean="0"/>
              <a:t>Docker: Docker engine for run container. Kubernetes support both </a:t>
            </a:r>
            <a:r>
              <a:rPr lang="en-US" dirty="0" err="1" smtClean="0"/>
              <a:t>docker</a:t>
            </a:r>
            <a:r>
              <a:rPr lang="en-US" dirty="0" smtClean="0"/>
              <a:t> and </a:t>
            </a:r>
            <a:r>
              <a:rPr lang="en-US" dirty="0" err="1" smtClean="0"/>
              <a:t>rkt</a:t>
            </a:r>
            <a:r>
              <a:rPr lang="en-US" dirty="0" smtClean="0"/>
              <a:t> (rocker)</a:t>
            </a:r>
          </a:p>
          <a:p>
            <a:pPr lvl="1"/>
            <a:r>
              <a:rPr lang="en-US" dirty="0" err="1" smtClean="0"/>
              <a:t>Kubelet</a:t>
            </a:r>
            <a:r>
              <a:rPr lang="en-US" dirty="0" smtClean="0"/>
              <a:t>: Agent on node to talk with </a:t>
            </a:r>
            <a:r>
              <a:rPr lang="en-US" dirty="0" err="1" smtClean="0"/>
              <a:t>kubernetes</a:t>
            </a:r>
            <a:r>
              <a:rPr lang="en-US" dirty="0" smtClean="0"/>
              <a:t> master and send status/health of node</a:t>
            </a:r>
          </a:p>
          <a:p>
            <a:pPr lvl="1"/>
            <a:r>
              <a:rPr lang="en-US" dirty="0" err="1" smtClean="0"/>
              <a:t>Supervisord</a:t>
            </a:r>
            <a:r>
              <a:rPr lang="en-US" dirty="0" smtClean="0"/>
              <a:t> (</a:t>
            </a:r>
            <a:r>
              <a:rPr lang="en-US" dirty="0" err="1" smtClean="0"/>
              <a:t>Docker+Kubelet</a:t>
            </a:r>
            <a:r>
              <a:rPr lang="en-US" dirty="0" smtClean="0"/>
              <a:t>): Process monitoring</a:t>
            </a:r>
          </a:p>
          <a:p>
            <a:pPr lvl="1"/>
            <a:r>
              <a:rPr lang="en-US" dirty="0" err="1" smtClean="0"/>
              <a:t>Fluentd</a:t>
            </a:r>
            <a:r>
              <a:rPr lang="en-US" dirty="0" smtClean="0"/>
              <a:t>: Daemon for collect logs sent to </a:t>
            </a:r>
            <a:r>
              <a:rPr lang="en-US" dirty="0" err="1" smtClean="0"/>
              <a:t>kubernetes</a:t>
            </a:r>
            <a:r>
              <a:rPr lang="en-US" dirty="0" smtClean="0"/>
              <a:t> master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-Proxy: Manage all network interface on node (Core network component)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</p:spTree>
    <p:extLst>
      <p:ext uri="{BB962C8B-B14F-4D97-AF65-F5344CB8AC3E}">
        <p14:creationId xmlns:p14="http://schemas.microsoft.com/office/powerpoint/2010/main" val="45284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6076116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k8s.info/cs.html</a:t>
            </a:r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918382"/>
            <a:ext cx="7751127" cy="515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2736"/>
            <a:ext cx="6012160" cy="1004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204863"/>
            <a:ext cx="3240360" cy="8767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25" y="3284984"/>
            <a:ext cx="6540925" cy="22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2" y="6076116"/>
            <a:ext cx="63184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</a:t>
            </a:r>
            <a:r>
              <a:rPr lang="en-US" sz="1200" dirty="0"/>
              <a:t>: </a:t>
            </a:r>
            <a:r>
              <a:rPr lang="en-US" sz="1200" dirty="0">
                <a:hlinkClick r:id="rId3"/>
              </a:rPr>
              <a:t>https://kubernetes.io/docs/user-guide/kubectl/v1.7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282"/>
            <a:ext cx="9144000" cy="37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Fundamental of Kubernetes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5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1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Pods vs Container</a:t>
            </a:r>
          </a:p>
          <a:p>
            <a:pPr lvl="1"/>
            <a:r>
              <a:rPr lang="en-US" dirty="0" smtClean="0"/>
              <a:t>Docker’s view point:</a:t>
            </a:r>
          </a:p>
          <a:p>
            <a:pPr lvl="2"/>
            <a:r>
              <a:rPr lang="en-US" dirty="0" smtClean="0"/>
              <a:t>1 Container: 1 Application, 1 Component of </a:t>
            </a:r>
            <a:r>
              <a:rPr lang="en-US" dirty="0" err="1" smtClean="0"/>
              <a:t>Microservice</a:t>
            </a:r>
            <a:endParaRPr lang="en-US" dirty="0" smtClean="0"/>
          </a:p>
          <a:p>
            <a:pPr lvl="2"/>
            <a:r>
              <a:rPr lang="en-US" dirty="0" smtClean="0"/>
              <a:t>So for micro service we need multi container</a:t>
            </a:r>
          </a:p>
          <a:p>
            <a:pPr lvl="3"/>
            <a:r>
              <a:rPr lang="en-US" dirty="0" smtClean="0"/>
              <a:t>Cache component</a:t>
            </a:r>
          </a:p>
          <a:p>
            <a:pPr lvl="3"/>
            <a:r>
              <a:rPr lang="en-US" dirty="0" smtClean="0"/>
              <a:t>Web component</a:t>
            </a:r>
          </a:p>
          <a:p>
            <a:pPr lvl="3"/>
            <a:r>
              <a:rPr lang="en-US" dirty="0" smtClean="0"/>
              <a:t>Database component</a:t>
            </a:r>
          </a:p>
          <a:p>
            <a:pPr lvl="3"/>
            <a:r>
              <a:rPr lang="en-US" dirty="0" err="1" smtClean="0"/>
              <a:t>Etc</a:t>
            </a:r>
            <a:endParaRPr lang="en-US" dirty="0" smtClean="0"/>
          </a:p>
          <a:p>
            <a:pPr lvl="3"/>
            <a:endParaRPr lang="en-US" dirty="0" smtClean="0"/>
          </a:p>
          <a:p>
            <a:pPr lvl="1"/>
            <a:r>
              <a:rPr lang="en-US" dirty="0" err="1" smtClean="0"/>
              <a:t>Kubernetest’s</a:t>
            </a:r>
            <a:r>
              <a:rPr lang="en-US" dirty="0" smtClean="0"/>
              <a:t> view point:</a:t>
            </a:r>
          </a:p>
          <a:p>
            <a:pPr lvl="2"/>
            <a:r>
              <a:rPr lang="en-US" dirty="0" smtClean="0"/>
              <a:t>1 Pods = 1 Container</a:t>
            </a:r>
          </a:p>
          <a:p>
            <a:pPr lvl="2"/>
            <a:r>
              <a:rPr lang="en-US" dirty="0" smtClean="0"/>
              <a:t>1 Pods = N Container (Container on the same context, Work closely)</a:t>
            </a:r>
          </a:p>
          <a:p>
            <a:pPr lvl="2"/>
            <a:r>
              <a:rPr lang="en-US" dirty="0" smtClean="0"/>
              <a:t>So we can have 1 Pods for container more than 1 container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4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Pods vs Container</a:t>
            </a:r>
          </a:p>
          <a:p>
            <a:pPr lvl="1"/>
            <a:r>
              <a:rPr lang="en-US" dirty="0" smtClean="0"/>
              <a:t>All container on same Pods will share:</a:t>
            </a:r>
          </a:p>
          <a:p>
            <a:pPr lvl="2"/>
            <a:r>
              <a:rPr lang="en-US" dirty="0" smtClean="0"/>
              <a:t>Process ID (PID)</a:t>
            </a:r>
          </a:p>
          <a:p>
            <a:pPr lvl="2"/>
            <a:r>
              <a:rPr lang="en-US" dirty="0" smtClean="0"/>
              <a:t>Network access (Communicate to each other via “</a:t>
            </a:r>
            <a:r>
              <a:rPr lang="en-US" u="sng" dirty="0" smtClean="0"/>
              <a:t>localhost</a:t>
            </a:r>
            <a:r>
              <a:rPr lang="en-US" dirty="0" smtClean="0"/>
              <a:t>”)</a:t>
            </a:r>
          </a:p>
          <a:p>
            <a:pPr lvl="2"/>
            <a:r>
              <a:rPr lang="en-US" dirty="0" smtClean="0"/>
              <a:t>Internal Process Command (IPC)</a:t>
            </a:r>
          </a:p>
          <a:p>
            <a:pPr lvl="2"/>
            <a:r>
              <a:rPr lang="en-US" dirty="0" smtClean="0"/>
              <a:t>Unix Time-Sharing (UTS)</a:t>
            </a:r>
          </a:p>
          <a:p>
            <a:pPr lvl="2"/>
            <a:r>
              <a:rPr lang="en-US" dirty="0" smtClean="0"/>
              <a:t>Hostname</a:t>
            </a:r>
          </a:p>
          <a:p>
            <a:pPr lvl="2"/>
            <a:r>
              <a:rPr lang="en-US" dirty="0" smtClean="0"/>
              <a:t>IP Address/Ports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 Case for Multiple Pods:</a:t>
            </a:r>
          </a:p>
          <a:p>
            <a:pPr lvl="2"/>
            <a:r>
              <a:rPr lang="en-US" dirty="0" smtClean="0"/>
              <a:t>Apache (1 Container) +Tomcat (1 Container)</a:t>
            </a:r>
          </a:p>
          <a:p>
            <a:pPr lvl="2"/>
            <a:r>
              <a:rPr lang="en-US" dirty="0" smtClean="0"/>
              <a:t>Apache(1 Container) + PHP (1 Container)</a:t>
            </a:r>
          </a:p>
          <a:p>
            <a:pPr lvl="2"/>
            <a:r>
              <a:rPr lang="en-US" dirty="0" smtClean="0"/>
              <a:t>Nginx (Cache: 1 Container) + Apache/PHP (1 Container)</a:t>
            </a:r>
          </a:p>
          <a:p>
            <a:pPr lvl="2"/>
            <a:r>
              <a:rPr lang="en-US" dirty="0" smtClean="0"/>
              <a:t>Web Server (1 Container) + Data Volume(Cache: 1 Container)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Pods will can create replicas of 1000+ set on cluster system</a:t>
            </a:r>
          </a:p>
        </p:txBody>
      </p:sp>
    </p:spTree>
    <p:extLst>
      <p:ext uri="{BB962C8B-B14F-4D97-AF65-F5344CB8AC3E}">
        <p14:creationId xmlns:p14="http://schemas.microsoft.com/office/powerpoint/2010/main" val="2162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Container/ Pods / Service / Deployment/ 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78033"/>
            <a:ext cx="7992888" cy="45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424936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Way to deploy object in </a:t>
            </a:r>
            <a:r>
              <a:rPr lang="en-US" dirty="0" err="1" smtClean="0"/>
              <a:t>kubenetes</a:t>
            </a:r>
            <a:r>
              <a:rPr lang="en-US" dirty="0" smtClean="0"/>
              <a:t> by </a:t>
            </a:r>
            <a:r>
              <a:rPr lang="en-US" dirty="0" err="1" smtClean="0"/>
              <a:t>kubectl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Imperative commands:</a:t>
            </a:r>
          </a:p>
          <a:p>
            <a:pPr lvl="2"/>
            <a:r>
              <a:rPr lang="en-US" dirty="0" smtClean="0"/>
              <a:t>Ex: </a:t>
            </a:r>
            <a:r>
              <a:rPr lang="en-US" dirty="0" err="1" smtClean="0"/>
              <a:t>kubectl</a:t>
            </a:r>
            <a:r>
              <a:rPr lang="en-US" dirty="0" smtClean="0"/>
              <a:t> &lt;action&gt; &lt;type/name&gt; &lt;option&gt;</a:t>
            </a:r>
          </a:p>
          <a:p>
            <a:pPr lvl="2"/>
            <a:r>
              <a:rPr lang="en-US" dirty="0" smtClean="0"/>
              <a:t>Ex: </a:t>
            </a:r>
            <a:r>
              <a:rPr lang="en-US" dirty="0" err="1" smtClean="0"/>
              <a:t>kubectl</a:t>
            </a:r>
            <a:r>
              <a:rPr lang="en-US" dirty="0" smtClean="0"/>
              <a:t> run </a:t>
            </a:r>
            <a:r>
              <a:rPr lang="en-US" dirty="0" err="1" smtClean="0"/>
              <a:t>webtest</a:t>
            </a:r>
            <a:r>
              <a:rPr lang="en-US" dirty="0" smtClean="0"/>
              <a:t> --image </a:t>
            </a:r>
            <a:r>
              <a:rPr lang="en-US" dirty="0" err="1" smtClean="0"/>
              <a:t>labdocker</a:t>
            </a:r>
            <a:r>
              <a:rPr lang="en-US" dirty="0" smtClean="0"/>
              <a:t>/</a:t>
            </a:r>
            <a:r>
              <a:rPr lang="en-US" dirty="0" err="1" smtClean="0"/>
              <a:t>nginx:latest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Imperative object configuration</a:t>
            </a:r>
          </a:p>
          <a:p>
            <a:pPr lvl="2"/>
            <a:r>
              <a:rPr lang="en-US" dirty="0" smtClean="0"/>
              <a:t>Ex: </a:t>
            </a:r>
            <a:r>
              <a:rPr lang="en-US" dirty="0" err="1" smtClean="0"/>
              <a:t>kubectl</a:t>
            </a:r>
            <a:r>
              <a:rPr lang="en-US" dirty="0" smtClean="0"/>
              <a:t> &lt;action&gt; </a:t>
            </a:r>
            <a:r>
              <a:rPr lang="mr-IN" dirty="0" smtClean="0"/>
              <a:t>–</a:t>
            </a:r>
            <a:r>
              <a:rPr lang="en-US" dirty="0" smtClean="0"/>
              <a:t>f &lt;YAML file&gt;</a:t>
            </a:r>
          </a:p>
          <a:p>
            <a:pPr lvl="2"/>
            <a:r>
              <a:rPr lang="en-US" dirty="0" smtClean="0"/>
              <a:t>Ex: </a:t>
            </a:r>
            <a:r>
              <a:rPr lang="en-US" dirty="0" err="1" smtClean="0"/>
              <a:t>kubectl</a:t>
            </a:r>
            <a:r>
              <a:rPr lang="en-US" dirty="0" smtClean="0"/>
              <a:t> create </a:t>
            </a:r>
            <a:r>
              <a:rPr lang="mr-IN" dirty="0" smtClean="0"/>
              <a:t>–</a:t>
            </a:r>
            <a:r>
              <a:rPr lang="en-US" dirty="0" smtClean="0"/>
              <a:t>f </a:t>
            </a:r>
            <a:r>
              <a:rPr lang="en-US" dirty="0" err="1" smtClean="0"/>
              <a:t>nginx.yml</a:t>
            </a:r>
            <a:endParaRPr lang="en-US" dirty="0" smtClean="0"/>
          </a:p>
          <a:p>
            <a:pPr lvl="2"/>
            <a:r>
              <a:rPr lang="en-US" dirty="0" smtClean="0"/>
              <a:t>Ex: </a:t>
            </a:r>
            <a:r>
              <a:rPr lang="en-US" dirty="0" err="1" smtClean="0"/>
              <a:t>kubectl</a:t>
            </a:r>
            <a:r>
              <a:rPr lang="en-US" dirty="0" smtClean="0"/>
              <a:t> replace </a:t>
            </a:r>
            <a:r>
              <a:rPr lang="mr-IN" dirty="0" smtClean="0"/>
              <a:t>–</a:t>
            </a:r>
            <a:r>
              <a:rPr lang="en-US" dirty="0" smtClean="0"/>
              <a:t>f </a:t>
            </a:r>
            <a:r>
              <a:rPr lang="en-US" dirty="0" err="1" smtClean="0"/>
              <a:t>nginx_update.yml</a:t>
            </a:r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Declarative object configuration</a:t>
            </a:r>
          </a:p>
          <a:p>
            <a:pPr lvl="2"/>
            <a:r>
              <a:rPr lang="en-US" dirty="0" smtClean="0"/>
              <a:t>Ex: </a:t>
            </a:r>
            <a:r>
              <a:rPr lang="en-US" dirty="0" err="1" smtClean="0"/>
              <a:t>kubectl</a:t>
            </a:r>
            <a:r>
              <a:rPr lang="en-US" dirty="0" smtClean="0"/>
              <a:t> apply </a:t>
            </a:r>
            <a:r>
              <a:rPr lang="mr-IN" dirty="0" smtClean="0"/>
              <a:t>–</a:t>
            </a:r>
            <a:r>
              <a:rPr lang="en-US" dirty="0" smtClean="0"/>
              <a:t>f &lt;directory&gt;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922" y="3789040"/>
            <a:ext cx="2503542" cy="23042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784"/>
            <a:ext cx="9180512" cy="10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Imperative commands: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kubectl</a:t>
            </a:r>
            <a:r>
              <a:rPr lang="en-US" dirty="0" smtClean="0"/>
              <a:t> run” (Pods + Deployment+ RC (Replicas))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Option:</a:t>
            </a:r>
          </a:p>
          <a:p>
            <a:pPr lvl="3"/>
            <a:r>
              <a:rPr lang="en-US" dirty="0" smtClean="0"/>
              <a:t>--</a:t>
            </a:r>
            <a:r>
              <a:rPr lang="en-US" dirty="0" err="1" smtClean="0"/>
              <a:t>env</a:t>
            </a:r>
            <a:r>
              <a:rPr lang="en-US" dirty="0" smtClean="0"/>
              <a:t>=”key=value”</a:t>
            </a:r>
          </a:p>
          <a:p>
            <a:pPr lvl="3"/>
            <a:r>
              <a:rPr lang="en-US" dirty="0" smtClean="0"/>
              <a:t>--port=port</a:t>
            </a:r>
          </a:p>
          <a:p>
            <a:pPr lvl="3"/>
            <a:r>
              <a:rPr lang="en-US" dirty="0" smtClean="0"/>
              <a:t>--replicas=&lt;number of Pods replicas&gt;</a:t>
            </a:r>
          </a:p>
          <a:p>
            <a:pPr lvl="3"/>
            <a:r>
              <a:rPr lang="en-US" dirty="0" smtClean="0"/>
              <a:t>--overrides=&lt;</a:t>
            </a:r>
            <a:r>
              <a:rPr lang="en-US" dirty="0" err="1" smtClean="0"/>
              <a:t>json</a:t>
            </a:r>
            <a:r>
              <a:rPr lang="en-US" dirty="0" smtClean="0"/>
              <a:t>&gt;</a:t>
            </a:r>
          </a:p>
          <a:p>
            <a:pPr lvl="3"/>
            <a:r>
              <a:rPr lang="en-US" dirty="0" smtClean="0"/>
              <a:t>--labels=&lt;label&gt;</a:t>
            </a:r>
          </a:p>
          <a:p>
            <a:pPr lvl="3"/>
            <a:r>
              <a:rPr lang="en-US" dirty="0" err="1" smtClean="0"/>
              <a:t>Etc</a:t>
            </a:r>
            <a:endParaRPr lang="en-US" dirty="0" smtClean="0"/>
          </a:p>
          <a:p>
            <a:pPr lvl="3"/>
            <a:endParaRPr lang="en-US" dirty="0"/>
          </a:p>
          <a:p>
            <a:pPr lvl="2"/>
            <a:r>
              <a:rPr lang="en-US" dirty="0" smtClean="0"/>
              <a:t>Example: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704857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image=&lt;image name&gt; &lt;option&gt;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72349"/>
          <a:stretch/>
        </p:blipFill>
        <p:spPr>
          <a:xfrm>
            <a:off x="0" y="5087457"/>
            <a:ext cx="9144000" cy="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Imperative commands:</a:t>
            </a:r>
          </a:p>
          <a:p>
            <a:pPr lvl="1"/>
            <a:r>
              <a:rPr lang="en-US" dirty="0" err="1" smtClean="0"/>
              <a:t>kubectl</a:t>
            </a:r>
            <a:r>
              <a:rPr lang="en-US" dirty="0" smtClean="0"/>
              <a:t> expose (Service)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Option:</a:t>
            </a:r>
          </a:p>
          <a:p>
            <a:pPr lvl="3"/>
            <a:r>
              <a:rPr lang="en-US" dirty="0" smtClean="0"/>
              <a:t>--name=name</a:t>
            </a:r>
          </a:p>
          <a:p>
            <a:pPr lvl="3"/>
            <a:r>
              <a:rPr lang="en-US" dirty="0" smtClean="0"/>
              <a:t>--port=port for service</a:t>
            </a:r>
          </a:p>
          <a:p>
            <a:pPr lvl="3"/>
            <a:r>
              <a:rPr lang="en-US" dirty="0" smtClean="0"/>
              <a:t>--target-port=port of deployment set</a:t>
            </a:r>
          </a:p>
          <a:p>
            <a:pPr lvl="3"/>
            <a:r>
              <a:rPr lang="en-US" dirty="0" smtClean="0"/>
              <a:t>--type=&lt;</a:t>
            </a:r>
            <a:r>
              <a:rPr lang="en-US" dirty="0" err="1" smtClean="0"/>
              <a:t>NodePort</a:t>
            </a:r>
            <a:r>
              <a:rPr lang="en-US" dirty="0" smtClean="0"/>
              <a:t>/</a:t>
            </a:r>
            <a:r>
              <a:rPr lang="en-US" dirty="0" err="1" smtClean="0"/>
              <a:t>ClusterIP</a:t>
            </a:r>
            <a:r>
              <a:rPr lang="en-US" dirty="0" smtClean="0"/>
              <a:t>/</a:t>
            </a:r>
            <a:r>
              <a:rPr lang="en-US" dirty="0" err="1" smtClean="0"/>
              <a:t>LoadBalance</a:t>
            </a:r>
            <a:r>
              <a:rPr lang="en-US" dirty="0" smtClean="0"/>
              <a:t>&gt;</a:t>
            </a:r>
          </a:p>
          <a:p>
            <a:pPr lvl="3"/>
            <a:r>
              <a:rPr lang="en-US" dirty="0" smtClean="0"/>
              <a:t>--protocol=&lt;TCP/UAT </a:t>
            </a:r>
            <a:r>
              <a:rPr lang="en-US" dirty="0" err="1" smtClean="0"/>
              <a:t>etc</a:t>
            </a:r>
            <a:r>
              <a:rPr lang="en-US" dirty="0" smtClean="0"/>
              <a:t>&gt;</a:t>
            </a:r>
          </a:p>
          <a:p>
            <a:pPr lvl="3"/>
            <a:r>
              <a:rPr lang="en-US" dirty="0" err="1" smtClean="0"/>
              <a:t>Etc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704857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expose deployment &lt;name&gt; &lt;option&gt;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7651"/>
          <a:stretch/>
        </p:blipFill>
        <p:spPr>
          <a:xfrm>
            <a:off x="0" y="4509120"/>
            <a:ext cx="9144000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Imperative commands: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9144000" cy="29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3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Imperative object configuration</a:t>
            </a:r>
          </a:p>
          <a:p>
            <a:pPr lvl="1"/>
            <a:endParaRPr lang="en-US" dirty="0"/>
          </a:p>
          <a:p>
            <a:pPr lvl="1"/>
            <a:endParaRPr lang="en-US" sz="1100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Create Pods (YAML)                                                    Create Service (YAML)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14348" y="1484784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create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 &lt;Filename&gt;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3" y="2573546"/>
            <a:ext cx="3892947" cy="35830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2573546"/>
            <a:ext cx="1921487" cy="36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6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1027" b="4435"/>
          <a:stretch/>
        </p:blipFill>
        <p:spPr>
          <a:xfrm>
            <a:off x="490845" y="908720"/>
            <a:ext cx="8185611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Imperative object configuration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14348" y="155679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create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 &lt;Filename&gt;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132856"/>
            <a:ext cx="9133656" cy="36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Imperative object configuration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14348" y="155679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create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 &lt;Filename&gt;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" y="2018526"/>
            <a:ext cx="9144000" cy="29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log on container: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Shell inside container: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14348" y="155679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logs &lt;Pods name&gt;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&lt;container 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9" y="2060848"/>
            <a:ext cx="5052814" cy="68804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56762" y="371703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exec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it &lt;Pods name&gt;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&lt;container name&gt;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29" y="4254833"/>
            <a:ext cx="5107855" cy="19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detail property of Pods/Service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4348" y="155679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describe &lt;Pods/SVC/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7" y="2171171"/>
            <a:ext cx="6865965" cy="39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1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detail property of Pods/Service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4348" y="155679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describe &lt;Pods/SVC/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856"/>
            <a:ext cx="9144000" cy="33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3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overall of Pods/Service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Remove Pod/Service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14348" y="1556792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get &lt;Pods/SVC/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8" y="2108405"/>
            <a:ext cx="4337050" cy="1238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14347" y="4160540"/>
            <a:ext cx="847534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kubectl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delete </a:t>
            </a:r>
            <a:r>
              <a:rPr lang="mr-IN" sz="2400" dirty="0" smtClean="0">
                <a:solidFill>
                  <a:schemeClr val="tx1"/>
                </a:solidFill>
                <a:sym typeface="Wingdings" pitchFamily="2" charset="2"/>
              </a:rPr>
              <a:t>–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 &lt;Filename&gt;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88" y="4774447"/>
            <a:ext cx="4310509" cy="4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Trade-offs</a:t>
            </a:r>
          </a:p>
          <a:p>
            <a:pPr lvl="1"/>
            <a:r>
              <a:rPr lang="en-US" dirty="0" smtClean="0"/>
              <a:t>Imperative commands:</a:t>
            </a:r>
          </a:p>
          <a:p>
            <a:pPr lvl="2"/>
            <a:r>
              <a:rPr lang="en-US" dirty="0" smtClean="0"/>
              <a:t>Advantage: </a:t>
            </a:r>
          </a:p>
          <a:p>
            <a:pPr lvl="3"/>
            <a:r>
              <a:rPr lang="en-US" dirty="0" smtClean="0"/>
              <a:t>Simple &amp; Easy</a:t>
            </a:r>
          </a:p>
          <a:p>
            <a:pPr lvl="3"/>
            <a:r>
              <a:rPr lang="en-US" dirty="0" smtClean="0"/>
              <a:t>Single Step for All</a:t>
            </a:r>
          </a:p>
          <a:p>
            <a:pPr lvl="3"/>
            <a:r>
              <a:rPr lang="en-US" dirty="0" smtClean="0"/>
              <a:t>Effective immediate real-time</a:t>
            </a:r>
          </a:p>
          <a:p>
            <a:pPr lvl="3"/>
            <a:endParaRPr lang="en-US" dirty="0" smtClean="0"/>
          </a:p>
          <a:p>
            <a:pPr lvl="2"/>
            <a:r>
              <a:rPr lang="en-US" dirty="0" smtClean="0"/>
              <a:t>Disadvantage:</a:t>
            </a:r>
          </a:p>
          <a:p>
            <a:pPr lvl="3"/>
            <a:r>
              <a:rPr lang="en-US" dirty="0" smtClean="0"/>
              <a:t>Hard to review on complete deployment</a:t>
            </a:r>
          </a:p>
          <a:p>
            <a:pPr lvl="3"/>
            <a:r>
              <a:rPr lang="en-US" dirty="0" smtClean="0"/>
              <a:t>Unable to track change of them/Store source of deployment</a:t>
            </a:r>
          </a:p>
          <a:p>
            <a:pPr lvl="3"/>
            <a:r>
              <a:rPr lang="en-US" dirty="0" smtClean="0"/>
              <a:t>No template for reiteration</a:t>
            </a:r>
          </a:p>
          <a:p>
            <a:pPr lvl="3"/>
            <a:r>
              <a:rPr lang="en-US" dirty="0" smtClean="0"/>
              <a:t>Very long syntax when facing with complex configuration</a:t>
            </a:r>
          </a:p>
          <a:p>
            <a:pPr lvl="3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6326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drive.google.com/open?id=0ByjcBsedtQQiMzVCdVp5emxpeDg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err="1"/>
              <a:t>git@github.com:praparn</a:t>
            </a:r>
            <a:r>
              <a:rPr lang="en-US" dirty="0"/>
              <a:t>/</a:t>
            </a:r>
            <a:r>
              <a:rPr lang="en-US" dirty="0" err="1"/>
              <a:t>kubernetesLab.git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Trade-offs</a:t>
            </a:r>
          </a:p>
          <a:p>
            <a:pPr lvl="1"/>
            <a:r>
              <a:rPr lang="en-US" dirty="0" smtClean="0"/>
              <a:t>Imperative object configuration</a:t>
            </a:r>
          </a:p>
          <a:p>
            <a:pPr lvl="2"/>
            <a:r>
              <a:rPr lang="en-US" dirty="0" smtClean="0"/>
              <a:t>Advantage: </a:t>
            </a:r>
          </a:p>
          <a:p>
            <a:pPr lvl="3"/>
            <a:r>
              <a:rPr lang="en-US" dirty="0" smtClean="0"/>
              <a:t>Deployment source can keep and review process (</a:t>
            </a:r>
            <a:r>
              <a:rPr lang="en-US" dirty="0" err="1" smtClean="0"/>
              <a:t>svn</a:t>
            </a:r>
            <a:r>
              <a:rPr lang="en-US" dirty="0" smtClean="0"/>
              <a:t>,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Provide formal template for deployment</a:t>
            </a:r>
          </a:p>
          <a:p>
            <a:pPr lvl="3"/>
            <a:r>
              <a:rPr lang="en-US" dirty="0" smtClean="0"/>
              <a:t>No skill set required deployment process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Disadvantage:</a:t>
            </a:r>
          </a:p>
          <a:p>
            <a:pPr lvl="3"/>
            <a:r>
              <a:rPr lang="en-US" dirty="0" smtClean="0"/>
              <a:t>Need to understand of </a:t>
            </a:r>
            <a:r>
              <a:rPr lang="en-US" dirty="0" err="1" smtClean="0"/>
              <a:t>kubernetes</a:t>
            </a:r>
            <a:r>
              <a:rPr lang="en-US" dirty="0" smtClean="0"/>
              <a:t> before use</a:t>
            </a:r>
          </a:p>
          <a:p>
            <a:pPr lvl="3"/>
            <a:r>
              <a:rPr lang="en-US" dirty="0" smtClean="0"/>
              <a:t>Writing YAML file before operate</a:t>
            </a:r>
          </a:p>
          <a:p>
            <a:pPr lvl="3"/>
            <a:r>
              <a:rPr lang="en-US" dirty="0" smtClean="0"/>
              <a:t>Lost configuration update when it not appear on file (Next replacement will lost)</a:t>
            </a:r>
          </a:p>
          <a:p>
            <a:pPr lvl="3"/>
            <a:r>
              <a:rPr lang="en-US" dirty="0" smtClean="0"/>
              <a:t>Design for manage via file not directory</a:t>
            </a:r>
          </a:p>
          <a:p>
            <a:pPr lvl="3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93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Trade-offs</a:t>
            </a:r>
          </a:p>
          <a:p>
            <a:pPr lvl="1"/>
            <a:r>
              <a:rPr lang="en-US" dirty="0" smtClean="0"/>
              <a:t>Declarative object configuration</a:t>
            </a:r>
          </a:p>
          <a:p>
            <a:pPr lvl="2"/>
            <a:r>
              <a:rPr lang="en-US" dirty="0" smtClean="0"/>
              <a:t>Advantage: </a:t>
            </a:r>
          </a:p>
          <a:p>
            <a:pPr lvl="3"/>
            <a:r>
              <a:rPr lang="en-US" dirty="0" smtClean="0"/>
              <a:t>Coverage all change in single command (Entire folder)</a:t>
            </a:r>
          </a:p>
          <a:p>
            <a:pPr lvl="3"/>
            <a:r>
              <a:rPr lang="en-US" dirty="0" smtClean="0"/>
              <a:t>Fully support live-object configuration</a:t>
            </a:r>
          </a:p>
          <a:p>
            <a:pPr lvl="3"/>
            <a:r>
              <a:rPr lang="en-US" dirty="0" smtClean="0"/>
              <a:t>Keep track/Merge all change in configuration file</a:t>
            </a:r>
          </a:p>
          <a:p>
            <a:pPr lvl="3"/>
            <a:r>
              <a:rPr lang="en-US" dirty="0" smtClean="0"/>
              <a:t>Update default value in configuration file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Disadvantage:</a:t>
            </a:r>
          </a:p>
          <a:p>
            <a:pPr lvl="3"/>
            <a:r>
              <a:rPr lang="en-US" dirty="0" smtClean="0"/>
              <a:t>More complicate on configuration file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9485"/>
            <a:ext cx="9144000" cy="13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1.2: Pods &amp; Service</a:t>
            </a:r>
            <a:endParaRPr lang="th-TH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7544" y="980728"/>
            <a:ext cx="8424936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 1: Deploy simple web pods </a:t>
            </a:r>
            <a:r>
              <a:rPr lang="en-US" smtClean="0"/>
              <a:t>with single container</a:t>
            </a:r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3435614" y="2014223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2050463"/>
            <a:ext cx="1871872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Frontend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01" y="2780431"/>
            <a:ext cx="1008609" cy="1008609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450280" y="2171290"/>
            <a:ext cx="840172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Call Web</a:t>
            </a:r>
            <a:endParaRPr lang="en-US" sz="10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964" y="1456941"/>
            <a:ext cx="827398" cy="8273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314613" y="1773464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0904" y="3551818"/>
            <a:ext cx="7275592" cy="23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Case:</a:t>
            </a:r>
            <a:r>
              <a:rPr lang="th-TH" dirty="0" smtClean="0"/>
              <a:t> </a:t>
            </a:r>
            <a:r>
              <a:rPr lang="en-US" dirty="0" smtClean="0"/>
              <a:t> Basic Restful API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07834" y="1875039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Restful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WebService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20272" y="1930642"/>
            <a:ext cx="1666528" cy="6217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Database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5748" y="1911279"/>
            <a:ext cx="1871872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Frontend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63" y="2641247"/>
            <a:ext cx="1008609" cy="10086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579824"/>
            <a:ext cx="635401" cy="63540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2322500" y="2032106"/>
            <a:ext cx="840172" cy="215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Call Web</a:t>
            </a:r>
            <a:endParaRPr lang="en-US" sz="1000"/>
          </a:p>
        </p:txBody>
      </p:sp>
      <p:sp>
        <p:nvSpPr>
          <p:cNvPr id="22" name="Right Arrow 21"/>
          <p:cNvSpPr/>
          <p:nvPr/>
        </p:nvSpPr>
        <p:spPr>
          <a:xfrm>
            <a:off x="5593486" y="2084706"/>
            <a:ext cx="1335001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Write/Read DB</a:t>
            </a:r>
            <a:endParaRPr lang="en-US" sz="900" dirty="0"/>
          </a:p>
        </p:txBody>
      </p:sp>
      <p:sp>
        <p:nvSpPr>
          <p:cNvPr id="24" name="Rectangle 23"/>
          <p:cNvSpPr/>
          <p:nvPr/>
        </p:nvSpPr>
        <p:spPr>
          <a:xfrm>
            <a:off x="2235104" y="2314554"/>
            <a:ext cx="1025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Restful </a:t>
            </a:r>
            <a:r>
              <a:rPr lang="en-US" sz="1200" dirty="0" err="1" smtClean="0"/>
              <a:t>Json</a:t>
            </a:r>
            <a:r>
              <a:rPr lang="en-US" sz="1200" dirty="0" smtClean="0"/>
              <a:t>: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- Add</a:t>
            </a:r>
          </a:p>
          <a:p>
            <a:r>
              <a:rPr lang="en-US" sz="1200" dirty="0"/>
              <a:t>  </a:t>
            </a:r>
            <a:r>
              <a:rPr lang="en-US" sz="1200" dirty="0" smtClean="0"/>
              <a:t>- Delete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- Show</a:t>
            </a:r>
            <a:endParaRPr lang="en-US" sz="1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184" y="1487156"/>
            <a:ext cx="827398" cy="8273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186833" y="163428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7002696" y="165827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3306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42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Case:</a:t>
            </a:r>
            <a:r>
              <a:rPr lang="th-TH" dirty="0" smtClean="0"/>
              <a:t> </a:t>
            </a:r>
            <a:r>
              <a:rPr lang="en-US" dirty="0" smtClean="0"/>
              <a:t>High I/O Restful API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90251" y="3360440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Restful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WebService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20272" y="1930642"/>
            <a:ext cx="1666528" cy="6217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Database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5748" y="1911279"/>
            <a:ext cx="1871872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Frontend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63" y="2641247"/>
            <a:ext cx="1008609" cy="100860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430426" y="5525458"/>
            <a:ext cx="2105914" cy="567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376" y="5188258"/>
            <a:ext cx="644744" cy="554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00" y="1579824"/>
            <a:ext cx="635401" cy="635401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362421" y="1930642"/>
            <a:ext cx="2173919" cy="470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Web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727" y="1655430"/>
            <a:ext cx="1196409" cy="275212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2318305" y="1955274"/>
            <a:ext cx="864096" cy="32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4029294" y="2718758"/>
            <a:ext cx="840172" cy="32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Call Web</a:t>
            </a:r>
            <a:endParaRPr lang="en-US" sz="1000"/>
          </a:p>
        </p:txBody>
      </p:sp>
      <p:sp>
        <p:nvSpPr>
          <p:cNvPr id="22" name="Right Arrow 21"/>
          <p:cNvSpPr/>
          <p:nvPr/>
        </p:nvSpPr>
        <p:spPr>
          <a:xfrm rot="19481285">
            <a:off x="5521815" y="2450658"/>
            <a:ext cx="1463105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Write/Read DB</a:t>
            </a:r>
            <a:endParaRPr lang="en-US" sz="900" dirty="0"/>
          </a:p>
        </p:txBody>
      </p:sp>
      <p:sp>
        <p:nvSpPr>
          <p:cNvPr id="23" name="Right Arrow 22"/>
          <p:cNvSpPr/>
          <p:nvPr/>
        </p:nvSpPr>
        <p:spPr>
          <a:xfrm rot="5400000" flipH="1">
            <a:off x="3873759" y="4635581"/>
            <a:ext cx="1151240" cy="3697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Read Cache DB</a:t>
            </a:r>
            <a:endParaRPr lang="en-US" sz="900" dirty="0"/>
          </a:p>
        </p:txBody>
      </p:sp>
      <p:sp>
        <p:nvSpPr>
          <p:cNvPr id="24" name="Rectangle 23"/>
          <p:cNvSpPr/>
          <p:nvPr/>
        </p:nvSpPr>
        <p:spPr>
          <a:xfrm>
            <a:off x="2693554" y="1645408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601" y="2972557"/>
            <a:ext cx="827398" cy="8273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195736" y="2516627"/>
            <a:ext cx="1025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Restful </a:t>
            </a:r>
            <a:r>
              <a:rPr lang="en-US" sz="1200" dirty="0" err="1" smtClean="0"/>
              <a:t>Json</a:t>
            </a:r>
            <a:r>
              <a:rPr lang="en-US" sz="1200" dirty="0" smtClean="0"/>
              <a:t>: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- Add</a:t>
            </a:r>
          </a:p>
          <a:p>
            <a:r>
              <a:rPr lang="en-US" sz="1200" dirty="0"/>
              <a:t>  </a:t>
            </a:r>
            <a:r>
              <a:rPr lang="en-US" sz="1200" dirty="0" smtClean="0"/>
              <a:t>- Delete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- Show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3324775" y="3092965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389019" y="524845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6379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7002696" y="165827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3306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224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Restful </a:t>
            </a:r>
            <a:r>
              <a:rPr lang="en-US" dirty="0" err="1" smtClean="0"/>
              <a:t>WebService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init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insertuser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45" y="1844824"/>
            <a:ext cx="4176464" cy="1777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51" y="4293096"/>
            <a:ext cx="782582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Restful </a:t>
            </a:r>
            <a:r>
              <a:rPr lang="en-US" dirty="0" err="1" smtClean="0"/>
              <a:t>WebService</a:t>
            </a:r>
            <a:endParaRPr lang="en-US" dirty="0" smtClean="0"/>
          </a:p>
          <a:p>
            <a:pPr lvl="1"/>
            <a:r>
              <a:rPr lang="en-US" dirty="0" smtClean="0"/>
              <a:t>/</a:t>
            </a:r>
            <a:r>
              <a:rPr lang="en-US" dirty="0" err="1" smtClean="0"/>
              <a:t>removeuser</a:t>
            </a:r>
            <a:r>
              <a:rPr lang="en-US" dirty="0" smtClean="0"/>
              <a:t>/&lt;</a:t>
            </a:r>
            <a:r>
              <a:rPr lang="en-US" dirty="0" err="1" smtClean="0"/>
              <a:t>uid</a:t>
            </a:r>
            <a:r>
              <a:rPr lang="en-US" dirty="0" smtClean="0"/>
              <a:t>&gt;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51" y="1793510"/>
            <a:ext cx="7825824" cy="18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Restful </a:t>
            </a:r>
            <a:r>
              <a:rPr lang="en-US" dirty="0" err="1" smtClean="0"/>
              <a:t>WebService</a:t>
            </a:r>
            <a:endParaRPr lang="en-US" dirty="0" smtClean="0"/>
          </a:p>
          <a:p>
            <a:pPr lvl="1"/>
            <a:r>
              <a:rPr lang="en-US" dirty="0" smtClean="0"/>
              <a:t>/users/&lt;</a:t>
            </a:r>
            <a:r>
              <a:rPr lang="en-US" dirty="0" err="1" smtClean="0"/>
              <a:t>uid</a:t>
            </a:r>
            <a:r>
              <a:rPr lang="en-US" dirty="0" smtClean="0"/>
              <a:t>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772816"/>
            <a:ext cx="5724252" cy="287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Cache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25736"/>
            <a:ext cx="5832648" cy="466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1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Database and Database Cache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61" y="1556792"/>
            <a:ext cx="2422811" cy="45091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3065" y="2492896"/>
            <a:ext cx="2314799" cy="50405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33065" y="1581039"/>
            <a:ext cx="2314799" cy="8398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36447" y="1691516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Mysql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64228" y="2492896"/>
            <a:ext cx="287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Redis</a:t>
            </a:r>
            <a:r>
              <a:rPr lang="en-US" dirty="0" smtClean="0"/>
              <a:t> Key-Value 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619364" y="1692264"/>
            <a:ext cx="664604" cy="3697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2" name="Right Arrow 11"/>
          <p:cNvSpPr/>
          <p:nvPr/>
        </p:nvSpPr>
        <p:spPr>
          <a:xfrm>
            <a:off x="3631366" y="2492896"/>
            <a:ext cx="664604" cy="3697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189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57426"/>
            <a:ext cx="4927711" cy="248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151" y="312112"/>
            <a:ext cx="4734297" cy="30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Setup container for test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-compose build --no-cache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-compose up </a:t>
            </a:r>
            <a:r>
              <a:rPr lang="mr-IN" dirty="0" smtClean="0"/>
              <a:t>–</a:t>
            </a:r>
            <a:r>
              <a:rPr lang="en-US" dirty="0" smtClean="0"/>
              <a:t>d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-compose start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790" y="1844824"/>
            <a:ext cx="4137902" cy="18517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81300"/>
            <a:ext cx="4211102" cy="9551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5066654"/>
            <a:ext cx="8495492" cy="8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test 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8925"/>
            <a:ext cx="9144000" cy="38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7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test ?</a:t>
            </a:r>
          </a:p>
          <a:p>
            <a:pPr lvl="1"/>
            <a:r>
              <a:rPr lang="en-US" dirty="0" smtClean="0"/>
              <a:t>Initial database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Insert database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4412"/>
            <a:ext cx="9108504" cy="1147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" y="3589449"/>
            <a:ext cx="9144000" cy="222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test ?</a:t>
            </a:r>
          </a:p>
          <a:p>
            <a:pPr lvl="1"/>
            <a:r>
              <a:rPr lang="en-US" dirty="0" smtClean="0"/>
              <a:t>Retrieve database/cache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Delete database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" y="1778484"/>
            <a:ext cx="5999248" cy="687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96952"/>
            <a:ext cx="6012160" cy="6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9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6931372" y="1556792"/>
            <a:ext cx="1876430" cy="10480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21424" y="1484784"/>
            <a:ext cx="2646720" cy="47525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90251" y="3360440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Restful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WebService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20272" y="1930642"/>
            <a:ext cx="1666528" cy="6217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Database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5748" y="1911279"/>
            <a:ext cx="1871872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Frontend 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63" y="2641247"/>
            <a:ext cx="1008609" cy="100860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430426" y="5525458"/>
            <a:ext cx="2105914" cy="567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376" y="5188258"/>
            <a:ext cx="644744" cy="554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00" y="1579824"/>
            <a:ext cx="635401" cy="635401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362421" y="1930642"/>
            <a:ext cx="2173919" cy="470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Web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727" y="1655430"/>
            <a:ext cx="1196409" cy="275212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2318305" y="1955274"/>
            <a:ext cx="864096" cy="32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4029294" y="2718758"/>
            <a:ext cx="840172" cy="329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mtClean="0"/>
              <a:t>Call Web</a:t>
            </a:r>
            <a:endParaRPr lang="en-US" sz="1000"/>
          </a:p>
        </p:txBody>
      </p:sp>
      <p:sp>
        <p:nvSpPr>
          <p:cNvPr id="22" name="Right Arrow 21"/>
          <p:cNvSpPr/>
          <p:nvPr/>
        </p:nvSpPr>
        <p:spPr>
          <a:xfrm rot="20231480">
            <a:off x="5712305" y="2412234"/>
            <a:ext cx="1264864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Write/Read DB</a:t>
            </a:r>
            <a:endParaRPr lang="en-US" sz="900" dirty="0"/>
          </a:p>
        </p:txBody>
      </p:sp>
      <p:sp>
        <p:nvSpPr>
          <p:cNvPr id="23" name="Right Arrow 22"/>
          <p:cNvSpPr/>
          <p:nvPr/>
        </p:nvSpPr>
        <p:spPr>
          <a:xfrm rot="5400000" flipH="1">
            <a:off x="3873759" y="4635581"/>
            <a:ext cx="1151240" cy="3697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Read Cache DB</a:t>
            </a:r>
            <a:endParaRPr lang="en-US" sz="9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9601" y="2972557"/>
            <a:ext cx="827398" cy="82739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195736" y="2516627"/>
            <a:ext cx="1025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Restful </a:t>
            </a:r>
            <a:r>
              <a:rPr lang="en-US" sz="1200" dirty="0" err="1" smtClean="0"/>
              <a:t>Json</a:t>
            </a:r>
            <a:r>
              <a:rPr lang="en-US" sz="1200" dirty="0" smtClean="0"/>
              <a:t>: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- Add</a:t>
            </a:r>
          </a:p>
          <a:p>
            <a:r>
              <a:rPr lang="en-US" sz="1200" dirty="0"/>
              <a:t>  </a:t>
            </a:r>
            <a:r>
              <a:rPr lang="en-US" sz="1200" dirty="0" smtClean="0"/>
              <a:t>- Delete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- Show</a:t>
            </a:r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3324775" y="3092965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3389019" y="524845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6379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7002696" y="165827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3306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3769088" y="1035188"/>
            <a:ext cx="1569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ym typeface="Wingdings" pitchFamily="2" charset="2"/>
              </a:rPr>
              <a:t>Pods: web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732240" y="1023119"/>
            <a:ext cx="2053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ym typeface="Wingdings" pitchFamily="2" charset="2"/>
              </a:rPr>
              <a:t>Pods: </a:t>
            </a:r>
            <a:r>
              <a:rPr lang="en-US" sz="2400" dirty="0" err="1" smtClean="0">
                <a:sym typeface="Wingdings" pitchFamily="2" charset="2"/>
              </a:rPr>
              <a:t>maindb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06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738658" y="1023118"/>
            <a:ext cx="6297837" cy="51421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876257" y="1474657"/>
            <a:ext cx="1931544" cy="133588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451881" y="1463351"/>
            <a:ext cx="2545575" cy="34160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20708" y="2856384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Restful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WebService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020272" y="1930642"/>
            <a:ext cx="1666528" cy="6217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Database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60883" y="4198248"/>
            <a:ext cx="2105914" cy="567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833" y="3861048"/>
            <a:ext cx="644744" cy="554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579824"/>
            <a:ext cx="635401" cy="635401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3592878" y="1957572"/>
            <a:ext cx="2173919" cy="470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Web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853" y="1605156"/>
            <a:ext cx="1196409" cy="2752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058" y="2468501"/>
            <a:ext cx="827398" cy="82739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55232" y="258890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/>
              <a:t>Port: 5000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3619476" y="3921249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6379</a:t>
            </a:r>
            <a:endParaRPr lang="en-US" sz="1200" dirty="0"/>
          </a:p>
        </p:txBody>
      </p:sp>
      <p:sp>
        <p:nvSpPr>
          <p:cNvPr id="32" name="Rectangle 31"/>
          <p:cNvSpPr/>
          <p:nvPr/>
        </p:nvSpPr>
        <p:spPr>
          <a:xfrm>
            <a:off x="7002696" y="165827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</a:t>
            </a:r>
            <a:r>
              <a:rPr lang="en-US" sz="1200" smtClean="0"/>
              <a:t>: 3306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3924945" y="1052736"/>
            <a:ext cx="1569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ym typeface="Wingdings" pitchFamily="2" charset="2"/>
              </a:rPr>
              <a:t>Pods: web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6732240" y="1023119"/>
            <a:ext cx="20538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ym typeface="Wingdings" pitchFamily="2" charset="2"/>
              </a:rPr>
              <a:t>Pods: </a:t>
            </a:r>
            <a:r>
              <a:rPr lang="en-US" sz="2400" dirty="0" err="1" smtClean="0">
                <a:sym typeface="Wingdings" pitchFamily="2" charset="2"/>
              </a:rPr>
              <a:t>maindb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437602" y="1442040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ym typeface="Wingdings" pitchFamily="2" charset="2"/>
              </a:rPr>
              <a:t>localhost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5895768" y="1911538"/>
            <a:ext cx="1338558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</a:t>
            </a:r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6624736" y="2924944"/>
            <a:ext cx="2411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IP Cluster: 10.0.0.X</a:t>
            </a:r>
          </a:p>
          <a:p>
            <a:r>
              <a:rPr lang="en-US" sz="1200" dirty="0" smtClean="0">
                <a:sym typeface="Wingdings" pitchFamily="2" charset="2"/>
              </a:rPr>
              <a:t>Name: </a:t>
            </a:r>
            <a:r>
              <a:rPr lang="en-US" sz="1200" dirty="0" err="1" smtClean="0">
                <a:sym typeface="Wingdings" pitchFamily="2" charset="2"/>
              </a:rPr>
              <a:t>maindb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</a:rPr>
              <a:t>Service Port: 3306 (port)</a:t>
            </a:r>
          </a:p>
          <a:p>
            <a:r>
              <a:rPr lang="en-US" sz="1200" dirty="0" smtClean="0">
                <a:sym typeface="Wingdings" pitchFamily="2" charset="2"/>
              </a:rPr>
              <a:t>Container Port: 3306 (target port)</a:t>
            </a:r>
          </a:p>
          <a:p>
            <a:r>
              <a:rPr lang="en-US" sz="1200" dirty="0" err="1" smtClean="0">
                <a:sym typeface="Wingdings" pitchFamily="2" charset="2"/>
              </a:rPr>
              <a:t>NodePort</a:t>
            </a:r>
            <a:r>
              <a:rPr lang="en-US" sz="1200" dirty="0" smtClean="0">
                <a:sym typeface="Wingdings" pitchFamily="2" charset="2"/>
              </a:rPr>
              <a:t>: N/A (Cluster IP)</a:t>
            </a:r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 rot="16200000">
            <a:off x="2422520" y="1905443"/>
            <a:ext cx="1338558" cy="4959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Service</a:t>
            </a:r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3385024" y="4946963"/>
            <a:ext cx="36352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IP Cluster: 10.0.0.X</a:t>
            </a:r>
          </a:p>
          <a:p>
            <a:r>
              <a:rPr lang="en-US" sz="1200" dirty="0" smtClean="0">
                <a:sym typeface="Wingdings" pitchFamily="2" charset="2"/>
              </a:rPr>
              <a:t>Name: </a:t>
            </a:r>
            <a:r>
              <a:rPr lang="en-US" sz="1200" dirty="0" err="1" smtClean="0">
                <a:sym typeface="Wingdings" pitchFamily="2" charset="2"/>
              </a:rPr>
              <a:t>maindb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</a:rPr>
              <a:t>Service Port: 80,5000(port)</a:t>
            </a:r>
          </a:p>
          <a:p>
            <a:r>
              <a:rPr lang="en-US" sz="1200" dirty="0" smtClean="0">
                <a:sym typeface="Wingdings" pitchFamily="2" charset="2"/>
              </a:rPr>
              <a:t>Container Port: 80,5000(target port)</a:t>
            </a:r>
          </a:p>
          <a:p>
            <a:r>
              <a:rPr lang="en-US" sz="1200" dirty="0" err="1" smtClean="0">
                <a:sym typeface="Wingdings" pitchFamily="2" charset="2"/>
              </a:rPr>
              <a:t>NodePort</a:t>
            </a:r>
            <a:r>
              <a:rPr lang="en-US" sz="1200" dirty="0" smtClean="0">
                <a:sym typeface="Wingdings" pitchFamily="2" charset="2"/>
              </a:rPr>
              <a:t>: 30500</a:t>
            </a:r>
            <a:r>
              <a:rPr lang="en-US" sz="1200" dirty="0" smtClean="0">
                <a:sym typeface="Wingdings"/>
              </a:rPr>
              <a:t>80</a:t>
            </a:r>
            <a:r>
              <a:rPr lang="en-US" sz="1200" dirty="0" smtClean="0">
                <a:sym typeface="Wingdings" pitchFamily="2" charset="2"/>
              </a:rPr>
              <a:t> (TCP)</a:t>
            </a:r>
          </a:p>
          <a:p>
            <a:r>
              <a:rPr lang="en-US" sz="1200" dirty="0">
                <a:sym typeface="Wingdings" pitchFamily="2" charset="2"/>
              </a:rPr>
              <a:t> </a:t>
            </a:r>
            <a:r>
              <a:rPr lang="en-US" sz="1200" dirty="0" smtClean="0">
                <a:sym typeface="Wingdings" pitchFamily="2" charset="2"/>
              </a:rPr>
              <a:t>                  32500</a:t>
            </a:r>
            <a:r>
              <a:rPr lang="en-US" sz="1200" dirty="0" smtClean="0">
                <a:sym typeface="Wingdings"/>
              </a:rPr>
              <a:t>5000 (TCP)</a:t>
            </a:r>
            <a:endParaRPr lang="en-US" sz="1200" dirty="0"/>
          </a:p>
        </p:txBody>
      </p:sp>
      <p:sp>
        <p:nvSpPr>
          <p:cNvPr id="37" name="Rounded Rectangle 36"/>
          <p:cNvSpPr/>
          <p:nvPr/>
        </p:nvSpPr>
        <p:spPr>
          <a:xfrm>
            <a:off x="284828" y="1640833"/>
            <a:ext cx="1536164" cy="716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Frontend Client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92" y="2397542"/>
            <a:ext cx="1008609" cy="1008609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1869770" y="1957572"/>
            <a:ext cx="876226" cy="7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987011" y="2064352"/>
            <a:ext cx="2668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95039" y="2023487"/>
            <a:ext cx="1025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30500</a:t>
            </a:r>
          </a:p>
          <a:p>
            <a:r>
              <a:rPr lang="en-US" sz="1200" dirty="0" smtClean="0"/>
              <a:t>Port: 32500</a:t>
            </a:r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6374884" y="5820891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itchFamily="2" charset="2"/>
              </a:rPr>
              <a:t>Minikube</a:t>
            </a:r>
            <a:r>
              <a:rPr lang="en-US" dirty="0" smtClean="0">
                <a:sym typeface="Wingdings" pitchFamily="2" charset="2"/>
              </a:rPr>
              <a:t>: 192.168.99.101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6221" y="3406151"/>
            <a:ext cx="2366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ym typeface="Wingdings" pitchFamily="2" charset="2"/>
              </a:rPr>
              <a:t>Request:</a:t>
            </a:r>
          </a:p>
          <a:p>
            <a:r>
              <a:rPr lang="en-US" sz="1200" dirty="0" smtClean="0">
                <a:sym typeface="Wingdings" pitchFamily="2" charset="2"/>
                <a:hlinkClick r:id="rId8"/>
              </a:rPr>
              <a:t>http://192.168.99.101:30500</a:t>
            </a:r>
            <a:endParaRPr lang="en-US" sz="1200" dirty="0" smtClean="0">
              <a:sym typeface="Wingdings" pitchFamily="2" charset="2"/>
            </a:endParaRPr>
          </a:p>
          <a:p>
            <a:r>
              <a:rPr lang="en-US" sz="1200" dirty="0" smtClean="0">
                <a:sym typeface="Wingdings" pitchFamily="2" charset="2"/>
                <a:hlinkClick r:id="rId9"/>
              </a:rPr>
              <a:t>http://192.168.99.101:32500</a:t>
            </a:r>
            <a:endParaRPr lang="en-US" sz="1200" dirty="0" smtClean="0">
              <a:sym typeface="Wingdings" pitchFamily="2" charset="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11655" y="1724850"/>
            <a:ext cx="10256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Port: 80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41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644008" y="1333008"/>
            <a:ext cx="3096344" cy="44722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76349" y="2318525"/>
            <a:ext cx="2146090" cy="860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Restful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WebService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8263" y="3775005"/>
            <a:ext cx="2134176" cy="6217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Database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09807" y="5058824"/>
            <a:ext cx="2105914" cy="5678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57" y="4721624"/>
            <a:ext cx="644744" cy="554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697" y="3427981"/>
            <a:ext cx="635401" cy="635401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85229" y="1333008"/>
            <a:ext cx="2173919" cy="470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Web Cache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535" y="1057796"/>
            <a:ext cx="1196409" cy="27521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162756" y="1383131"/>
            <a:ext cx="1264864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Docker Commit</a:t>
            </a:r>
            <a:endParaRPr lang="en-US" sz="9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5699" y="1930642"/>
            <a:ext cx="827398" cy="8273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63098" y="1383576"/>
            <a:ext cx="23287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itchFamily="2" charset="2"/>
              </a:rPr>
              <a:t>labdocker</a:t>
            </a:r>
            <a:r>
              <a:rPr lang="en-US" dirty="0" smtClean="0">
                <a:sym typeface="Wingdings" pitchFamily="2" charset="2"/>
              </a:rPr>
              <a:t>/cluster:</a:t>
            </a:r>
          </a:p>
          <a:p>
            <a:r>
              <a:rPr lang="en-US" dirty="0" err="1" smtClean="0">
                <a:sym typeface="Wingdings" pitchFamily="2" charset="2"/>
              </a:rPr>
              <a:t>webcache_kubenetes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3145171" y="2498505"/>
            <a:ext cx="1264864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Docker Commit</a:t>
            </a:r>
            <a:endParaRPr lang="en-US" sz="900" dirty="0"/>
          </a:p>
        </p:txBody>
      </p:sp>
      <p:sp>
        <p:nvSpPr>
          <p:cNvPr id="30" name="Right Arrow 29"/>
          <p:cNvSpPr/>
          <p:nvPr/>
        </p:nvSpPr>
        <p:spPr>
          <a:xfrm>
            <a:off x="3106898" y="3860987"/>
            <a:ext cx="1264864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Docker Commit</a:t>
            </a:r>
            <a:endParaRPr lang="en-US" sz="900" dirty="0"/>
          </a:p>
        </p:txBody>
      </p:sp>
      <p:sp>
        <p:nvSpPr>
          <p:cNvPr id="31" name="Right Arrow 30"/>
          <p:cNvSpPr/>
          <p:nvPr/>
        </p:nvSpPr>
        <p:spPr>
          <a:xfrm>
            <a:off x="3059832" y="5090956"/>
            <a:ext cx="1264864" cy="3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Docker Commit</a:t>
            </a:r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368" y="2961076"/>
            <a:ext cx="918277" cy="89991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644008" y="2426312"/>
            <a:ext cx="3149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itchFamily="2" charset="2"/>
              </a:rPr>
              <a:t>labdocker</a:t>
            </a:r>
            <a:r>
              <a:rPr lang="en-US" dirty="0" smtClean="0">
                <a:sym typeface="Wingdings" pitchFamily="2" charset="2"/>
              </a:rPr>
              <a:t>/</a:t>
            </a:r>
            <a:r>
              <a:rPr lang="en-US" dirty="0" err="1" smtClean="0">
                <a:sym typeface="Wingdings" pitchFamily="2" charset="2"/>
              </a:rPr>
              <a:t>cluster:webservice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610761" y="3860987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itchFamily="2" charset="2"/>
              </a:rPr>
              <a:t>labdocker</a:t>
            </a:r>
            <a:r>
              <a:rPr lang="en-US" dirty="0" smtClean="0">
                <a:sym typeface="Wingdings" pitchFamily="2" charset="2"/>
              </a:rPr>
              <a:t>/</a:t>
            </a:r>
            <a:r>
              <a:rPr lang="en-US" dirty="0" err="1" smtClean="0">
                <a:sym typeface="Wingdings" pitchFamily="2" charset="2"/>
              </a:rPr>
              <a:t>mysql:latest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600581" y="505882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ym typeface="Wingdings" pitchFamily="2" charset="2"/>
              </a:rPr>
              <a:t>labdocker</a:t>
            </a:r>
            <a:r>
              <a:rPr lang="en-US" dirty="0" smtClean="0">
                <a:sym typeface="Wingdings" pitchFamily="2" charset="2"/>
              </a:rPr>
              <a:t>/</a:t>
            </a:r>
            <a:r>
              <a:rPr lang="en-US" dirty="0" err="1" smtClean="0">
                <a:sym typeface="Wingdings" pitchFamily="2" charset="2"/>
              </a:rPr>
              <a:t>redis:latest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4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Pods: </a:t>
            </a:r>
            <a:r>
              <a:rPr lang="en-US" dirty="0" err="1" smtClean="0"/>
              <a:t>maindb</a:t>
            </a:r>
            <a:r>
              <a:rPr lang="en-US" dirty="0" smtClean="0"/>
              <a:t>(YML)                  Service: </a:t>
            </a:r>
            <a:r>
              <a:rPr lang="en-US" dirty="0" err="1" smtClean="0"/>
              <a:t>maindb</a:t>
            </a:r>
            <a:r>
              <a:rPr lang="en-US" dirty="0" smtClean="0"/>
              <a:t>(YML)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84785"/>
            <a:ext cx="3600400" cy="39178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484784"/>
            <a:ext cx="3180467" cy="39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Pods: web(YML)                            Service: web (YML)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06" y="1504588"/>
            <a:ext cx="3607572" cy="4820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915" y="1504588"/>
            <a:ext cx="2570253" cy="482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9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”</a:t>
            </a:r>
            <a:r>
              <a:rPr lang="en-US" dirty="0" err="1" smtClean="0"/>
              <a:t>maindb</a:t>
            </a:r>
            <a:r>
              <a:rPr lang="en-US" dirty="0" smtClean="0"/>
              <a:t>” Pods and service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613193"/>
            <a:ext cx="6264696" cy="26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5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of the world now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" y="921405"/>
            <a:ext cx="9144000" cy="58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7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“web” Pods and service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27827"/>
            <a:ext cx="6120680" cy="22332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13" y="4169085"/>
            <a:ext cx="6123059" cy="195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8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 database and insert data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56792"/>
            <a:ext cx="6012160" cy="1611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356992"/>
            <a:ext cx="8424936" cy="127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 </a:t>
            </a:r>
            <a:r>
              <a:rPr lang="en-US" dirty="0" err="1" smtClean="0"/>
              <a:t>database,insert</a:t>
            </a:r>
            <a:r>
              <a:rPr lang="en-US" dirty="0" smtClean="0"/>
              <a:t> and get data (Direct/Cache)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56792"/>
            <a:ext cx="6012160" cy="1611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356992"/>
            <a:ext cx="8424936" cy="12752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48" y="4820938"/>
            <a:ext cx="5256076" cy="9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8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Delete data (Both cache and database)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Remove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56792"/>
            <a:ext cx="6059016" cy="1166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144"/>
            <a:ext cx="5904656" cy="11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Service is independent from Pods</a:t>
            </a:r>
          </a:p>
          <a:p>
            <a:pPr lvl="2"/>
            <a:r>
              <a:rPr lang="en-US" dirty="0" smtClean="0"/>
              <a:t>Pods is can create / destroy / restart every time (manual/automatic)</a:t>
            </a:r>
          </a:p>
          <a:p>
            <a:pPr lvl="2"/>
            <a:r>
              <a:rPr lang="en-US" dirty="0" smtClean="0"/>
              <a:t>Mean “Pods” always change their nodes/</a:t>
            </a:r>
            <a:r>
              <a:rPr lang="en-US" dirty="0" err="1" smtClean="0"/>
              <a:t>ip</a:t>
            </a:r>
            <a:r>
              <a:rPr lang="en-US" dirty="0" smtClean="0"/>
              <a:t>/location </a:t>
            </a:r>
            <a:r>
              <a:rPr lang="en-US" dirty="0" err="1" smtClean="0"/>
              <a:t>everytime</a:t>
            </a:r>
            <a:endParaRPr lang="en-US" dirty="0" smtClean="0"/>
          </a:p>
          <a:p>
            <a:pPr lvl="2"/>
            <a:r>
              <a:rPr lang="en-US" dirty="0" smtClean="0"/>
              <a:t>Service don’t care how Pods is </a:t>
            </a:r>
            <a:r>
              <a:rPr lang="en-US" u="sng" dirty="0" smtClean="0"/>
              <a:t>being</a:t>
            </a:r>
            <a:r>
              <a:rPr lang="en-US" dirty="0" smtClean="0"/>
              <a:t>, But they still can </a:t>
            </a:r>
            <a:r>
              <a:rPr lang="en-US" u="sng" dirty="0" smtClean="0"/>
              <a:t>map the Pods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Service is abstract of Pods (</a:t>
            </a:r>
            <a:r>
              <a:rPr lang="en-US" u="sng" dirty="0" smtClean="0"/>
              <a:t>1 </a:t>
            </a:r>
            <a:r>
              <a:rPr lang="mr-IN" u="sng" dirty="0" smtClean="0"/>
              <a:t>–</a:t>
            </a:r>
            <a:r>
              <a:rPr lang="en-US" u="sng" dirty="0" smtClean="0"/>
              <a:t> N Pods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Usually defined port by “Label”</a:t>
            </a:r>
          </a:p>
          <a:p>
            <a:pPr lvl="2"/>
            <a:r>
              <a:rPr lang="en-US" dirty="0" smtClean="0"/>
              <a:t>Expose access Pods/Load Balance with service (</a:t>
            </a:r>
            <a:r>
              <a:rPr lang="en-US" dirty="0" err="1" smtClean="0"/>
              <a:t>kube</a:t>
            </a:r>
            <a:r>
              <a:rPr lang="en-US" dirty="0" smtClean="0"/>
              <a:t>-proxy: </a:t>
            </a:r>
            <a:r>
              <a:rPr lang="en-US" dirty="0" err="1" smtClean="0"/>
              <a:t>iptables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“port” that service open for access</a:t>
            </a:r>
          </a:p>
          <a:p>
            <a:pPr lvl="3"/>
            <a:r>
              <a:rPr lang="en-US" dirty="0" smtClean="0"/>
              <a:t>“target port” that map with Pods for access</a:t>
            </a:r>
          </a:p>
          <a:p>
            <a:pPr lvl="3"/>
            <a:r>
              <a:rPr lang="en-US" dirty="0" smtClean="0"/>
              <a:t>“type” TCP/UDP</a:t>
            </a:r>
          </a:p>
          <a:p>
            <a:pPr lvl="2"/>
            <a:r>
              <a:rPr lang="en-US" dirty="0" smtClean="0"/>
              <a:t>Discovery service option:</a:t>
            </a:r>
          </a:p>
          <a:p>
            <a:pPr lvl="3"/>
            <a:r>
              <a:rPr lang="en-US" dirty="0" smtClean="0"/>
              <a:t>ENVIRONMENT: </a:t>
            </a:r>
          </a:p>
          <a:p>
            <a:pPr lvl="4"/>
            <a:r>
              <a:rPr lang="en-US" sz="1200" dirty="0" smtClean="0"/>
              <a:t>{SVC_NAME_SERVICE_HOST}</a:t>
            </a:r>
          </a:p>
          <a:p>
            <a:pPr lvl="4"/>
            <a:r>
              <a:rPr lang="en-US" sz="1200" dirty="0" smtClean="0"/>
              <a:t>{SVC_NAME_SERVICE_PORT}</a:t>
            </a:r>
          </a:p>
          <a:p>
            <a:pPr lvl="3"/>
            <a:r>
              <a:rPr lang="en-US" dirty="0" smtClean="0"/>
              <a:t>DNS (cluster-</a:t>
            </a:r>
            <a:r>
              <a:rPr lang="en-US" dirty="0" err="1" smtClean="0"/>
              <a:t>addon</a:t>
            </a:r>
            <a:r>
              <a:rPr lang="en-US" dirty="0" smtClean="0"/>
              <a:t>): Name same service name</a:t>
            </a:r>
            <a:endParaRPr lang="en-US" sz="1200" dirty="0" smtClean="0"/>
          </a:p>
          <a:p>
            <a:pPr lvl="3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874" y="4509120"/>
            <a:ext cx="1760984" cy="176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Pods “web”	</a:t>
            </a:r>
            <a:r>
              <a:rPr lang="en-US" dirty="0"/>
              <a:t>	</a:t>
            </a:r>
            <a:r>
              <a:rPr lang="en-US" dirty="0" smtClean="0"/>
              <a:t>Pods “web2”		Service “web”</a:t>
            </a:r>
          </a:p>
          <a:p>
            <a:pPr lvl="1"/>
            <a:endParaRPr lang="en-US" sz="1200" dirty="0" smtClean="0"/>
          </a:p>
          <a:p>
            <a:pPr lvl="3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672" y="1738097"/>
            <a:ext cx="2101658" cy="4149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8" y="1772816"/>
            <a:ext cx="2852003" cy="3849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815" y="1738097"/>
            <a:ext cx="2863842" cy="38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Existing Pods “web”</a:t>
            </a:r>
          </a:p>
          <a:p>
            <a:pPr lvl="1"/>
            <a:endParaRPr lang="en-US" dirty="0" smtClean="0"/>
          </a:p>
          <a:p>
            <a:pPr lvl="1"/>
            <a:endParaRPr lang="en-US" sz="1200" dirty="0" smtClean="0"/>
          </a:p>
          <a:p>
            <a:pPr lvl="3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772816"/>
            <a:ext cx="5722835" cy="2376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437" y="4630797"/>
            <a:ext cx="5722835" cy="10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1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Replace new Pods “web2”</a:t>
            </a:r>
          </a:p>
          <a:p>
            <a:pPr lvl="1"/>
            <a:endParaRPr lang="en-US" dirty="0" smtClean="0"/>
          </a:p>
          <a:p>
            <a:pPr lvl="1"/>
            <a:endParaRPr lang="en-US" sz="1200" dirty="0" smtClean="0"/>
          </a:p>
          <a:p>
            <a:pPr lvl="3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6870"/>
          <a:stretch/>
        </p:blipFill>
        <p:spPr>
          <a:xfrm>
            <a:off x="1331640" y="1814873"/>
            <a:ext cx="5580112" cy="3038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135" y="5013176"/>
            <a:ext cx="5608129" cy="10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Publish Service Type:</a:t>
            </a:r>
          </a:p>
          <a:p>
            <a:pPr lvl="2"/>
            <a:r>
              <a:rPr lang="en-US" dirty="0" smtClean="0"/>
              <a:t>CLUSTER-IP (Default): blind port with </a:t>
            </a:r>
            <a:r>
              <a:rPr lang="en-US" dirty="0" err="1" smtClean="0"/>
              <a:t>ip</a:t>
            </a:r>
            <a:r>
              <a:rPr lang="en-US" dirty="0" smtClean="0"/>
              <a:t> </a:t>
            </a:r>
            <a:r>
              <a:rPr lang="en-US" dirty="0" err="1" smtClean="0"/>
              <a:t>addess</a:t>
            </a:r>
            <a:r>
              <a:rPr lang="en-US" dirty="0" smtClean="0"/>
              <a:t> of cluster (Accessible from internal cluster system)</a:t>
            </a:r>
          </a:p>
          <a:p>
            <a:pPr lvl="2"/>
            <a:r>
              <a:rPr lang="en-US" dirty="0" err="1" smtClean="0"/>
              <a:t>NodePort</a:t>
            </a:r>
            <a:r>
              <a:rPr lang="en-US" dirty="0" smtClean="0"/>
              <a:t>: blind port with </a:t>
            </a:r>
            <a:r>
              <a:rPr lang="en-US" dirty="0" err="1" smtClean="0"/>
              <a:t>ip</a:t>
            </a:r>
            <a:r>
              <a:rPr lang="en-US" dirty="0" smtClean="0"/>
              <a:t> address of node. By default </a:t>
            </a:r>
            <a:r>
              <a:rPr lang="en-US" dirty="0" err="1" smtClean="0"/>
              <a:t>kubernetes</a:t>
            </a:r>
            <a:r>
              <a:rPr lang="en-US" dirty="0" smtClean="0"/>
              <a:t> will random port (30000-32757). If we need to specify set the option: “</a:t>
            </a:r>
            <a:r>
              <a:rPr lang="en-US" dirty="0" err="1" smtClean="0"/>
              <a:t>nodePort</a:t>
            </a:r>
            <a:r>
              <a:rPr lang="en-US" dirty="0" smtClean="0"/>
              <a:t>: XXXXX”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4180501"/>
            <a:ext cx="5608129" cy="1009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58109"/>
          <a:stretch/>
        </p:blipFill>
        <p:spPr>
          <a:xfrm>
            <a:off x="539552" y="3168126"/>
            <a:ext cx="2448272" cy="20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Pods, Container and Services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Kubernetes: Production Workload Orchestration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Publish Service Type:</a:t>
            </a:r>
          </a:p>
          <a:p>
            <a:pPr lvl="2"/>
            <a:r>
              <a:rPr lang="en-US" dirty="0" smtClean="0"/>
              <a:t>External </a:t>
            </a:r>
            <a:r>
              <a:rPr lang="en-US" dirty="0" err="1" smtClean="0"/>
              <a:t>LoadBalance</a:t>
            </a:r>
            <a:r>
              <a:rPr lang="en-US" dirty="0"/>
              <a:t> </a:t>
            </a:r>
            <a:r>
              <a:rPr lang="en-US" dirty="0" smtClean="0"/>
              <a:t>(Usually from cloud provider): service will allow </a:t>
            </a:r>
            <a:r>
              <a:rPr lang="en-US" dirty="0" err="1" smtClean="0"/>
              <a:t>loadbalance</a:t>
            </a:r>
            <a:r>
              <a:rPr lang="en-US" dirty="0" smtClean="0"/>
              <a:t> send traffic through Pods directly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348880"/>
            <a:ext cx="2603111" cy="356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135163</TotalTime>
  <Words>8027</Words>
  <Application>Microsoft Macintosh PowerPoint</Application>
  <PresentationFormat>On-screen Show (4:3)</PresentationFormat>
  <Paragraphs>2225</Paragraphs>
  <Slides>214</Slides>
  <Notes>191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25" baseType="lpstr">
      <vt:lpstr>Browallia New</vt:lpstr>
      <vt:lpstr>Calibri</vt:lpstr>
      <vt:lpstr>Century Gothic</vt:lpstr>
      <vt:lpstr>Cordia New</vt:lpstr>
      <vt:lpstr>Courier New</vt:lpstr>
      <vt:lpstr>DilleniaUPC</vt:lpstr>
      <vt:lpstr>Mangal</vt:lpstr>
      <vt:lpstr>Palatino Linotype</vt:lpstr>
      <vt:lpstr>Wingdings</vt:lpstr>
      <vt:lpstr>Arial</vt:lpstr>
      <vt:lpstr>Executive</vt:lpstr>
      <vt:lpstr>PowerPoint Presentation</vt:lpstr>
      <vt:lpstr>Outline Day 1</vt:lpstr>
      <vt:lpstr>Outline Day 2</vt:lpstr>
      <vt:lpstr>Pre-require</vt:lpstr>
      <vt:lpstr>Lab Resource</vt:lpstr>
      <vt:lpstr>Lab Resource</vt:lpstr>
      <vt:lpstr>Lab Resource</vt:lpstr>
      <vt:lpstr>PowerPoint Presentation</vt:lpstr>
      <vt:lpstr>Landscape of the world now</vt:lpstr>
      <vt:lpstr>Workshop 1.1: Install Kubenetes</vt:lpstr>
      <vt:lpstr>Container Principle</vt:lpstr>
      <vt:lpstr>Container Principle</vt:lpstr>
      <vt:lpstr>Existing Technology</vt:lpstr>
      <vt:lpstr>Container Principle</vt:lpstr>
      <vt:lpstr>Container Principle</vt:lpstr>
      <vt:lpstr>Container Principle</vt:lpstr>
      <vt:lpstr>Container Principle</vt:lpstr>
      <vt:lpstr>Container Principle</vt:lpstr>
      <vt:lpstr>Container Principle</vt:lpstr>
      <vt:lpstr>Container Principle</vt:lpstr>
      <vt:lpstr>Introduction to Kubernetes</vt:lpstr>
      <vt:lpstr>Workshop Day1: Unit 1</vt:lpstr>
      <vt:lpstr>Workshop Day1: Unit 1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Introduction to Kubernetes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System Architecture</vt:lpstr>
      <vt:lpstr>Fundamental of Kubernetes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Workshop 1.2: Pods &amp;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Pods, Container and Services</vt:lpstr>
      <vt:lpstr>Workshop 1.2: Pods &amp; Service</vt:lpstr>
      <vt:lpstr>Pods, Container and Services</vt:lpstr>
      <vt:lpstr>Daemon Set and RC</vt:lpstr>
      <vt:lpstr>Daemon Set and RC</vt:lpstr>
      <vt:lpstr>Daemon Set and RC</vt:lpstr>
      <vt:lpstr>Replication Controller (RC)</vt:lpstr>
      <vt:lpstr>Replication Controller (RC)</vt:lpstr>
      <vt:lpstr>Replication Controller (RC)</vt:lpstr>
      <vt:lpstr>Replication Controller (RC)</vt:lpstr>
      <vt:lpstr>Replication Controller (RC)</vt:lpstr>
      <vt:lpstr>Replication Controller (RC)</vt:lpstr>
      <vt:lpstr>Replication Controller (RC)</vt:lpstr>
      <vt:lpstr>Replication Controller</vt:lpstr>
      <vt:lpstr>Replication Controller</vt:lpstr>
      <vt:lpstr>Replication Controller</vt:lpstr>
      <vt:lpstr>Workshop 1.3: RC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Deployment/RS and Update</vt:lpstr>
      <vt:lpstr>Workshop 1.4: Deployment/RS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Workshop 1.5: Resource MNG/HPA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Resource Management and HPA</vt:lpstr>
      <vt:lpstr>Workshop 1.5: Resource MNG/HPA</vt:lpstr>
      <vt:lpstr>Resource Management and HPA</vt:lpstr>
      <vt:lpstr>Recap Day 1</vt:lpstr>
      <vt:lpstr>Outline Day 2</vt:lpstr>
      <vt:lpstr>PowerPoint Presentation</vt:lpstr>
      <vt:lpstr>PowerPoint Presentation</vt:lpstr>
      <vt:lpstr>Outline Day 2</vt:lpstr>
      <vt:lpstr>Ingress Network</vt:lpstr>
      <vt:lpstr>ConfigMap and Secret</vt:lpstr>
      <vt:lpstr>ConfigMap and Secret</vt:lpstr>
      <vt:lpstr>ConfigMap and Secret</vt:lpstr>
      <vt:lpstr>ConfigMap and Secret</vt:lpstr>
      <vt:lpstr>ConfigMap and Secret</vt:lpstr>
      <vt:lpstr>ConfigMap and Secret</vt:lpstr>
      <vt:lpstr>ConfigMap and Secret</vt:lpstr>
      <vt:lpstr>ConfigMap and Secret</vt:lpstr>
      <vt:lpstr>Workshop 2.1: ConfigMap and Secret</vt:lpstr>
      <vt:lpstr>Job and Cron Jobs</vt:lpstr>
      <vt:lpstr>Job and Cron Job</vt:lpstr>
      <vt:lpstr>Job and Cron Job</vt:lpstr>
      <vt:lpstr>Workshop 2.2: Job and CronJob</vt:lpstr>
      <vt:lpstr>Workshop 2.2: Job and CronJob</vt:lpstr>
      <vt:lpstr>Workshop 2.2: Job and CronJob</vt:lpstr>
      <vt:lpstr>Job and Cron Job</vt:lpstr>
      <vt:lpstr>Debug Log and Monitoring</vt:lpstr>
      <vt:lpstr>Debug Log and Monitoring</vt:lpstr>
      <vt:lpstr>Debug Log and Monitoring</vt:lpstr>
      <vt:lpstr>Workshop 2.3: Log and Monitoring</vt:lpstr>
      <vt:lpstr>Ingress Network</vt:lpstr>
      <vt:lpstr>Ingress Network</vt:lpstr>
      <vt:lpstr>Ingress Network</vt:lpstr>
      <vt:lpstr>Ingress Network</vt:lpstr>
      <vt:lpstr>Ingress Network</vt:lpstr>
      <vt:lpstr>Ingress Network</vt:lpstr>
      <vt:lpstr>Ingress Network</vt:lpstr>
      <vt:lpstr>Workshop 2.4: Ingress Network</vt:lpstr>
      <vt:lpstr>Kubernetes in real world</vt:lpstr>
      <vt:lpstr>Kubernetes in real world</vt:lpstr>
      <vt:lpstr>Kubernetes in real world</vt:lpstr>
      <vt:lpstr>Kubernetes in real world</vt:lpstr>
      <vt:lpstr>Kubernetes in real world</vt:lpstr>
      <vt:lpstr>Kubernetes in real world</vt:lpstr>
      <vt:lpstr>Kubernetes in real world</vt:lpstr>
      <vt:lpstr>Kubernetes in real world</vt:lpstr>
      <vt:lpstr>Kubernetes in real world</vt:lpstr>
      <vt:lpstr>Kubernetes in real world</vt:lpstr>
      <vt:lpstr>Kubernetes in real world</vt:lpstr>
      <vt:lpstr>Workshop 2.5: Kubernetes Lab</vt:lpstr>
      <vt:lpstr>Orchestrator Assignment</vt:lpstr>
      <vt:lpstr>Orchestrator Assignment</vt:lpstr>
      <vt:lpstr>nodeSelector</vt:lpstr>
      <vt:lpstr>nodeSelector</vt:lpstr>
      <vt:lpstr>Interlude</vt:lpstr>
      <vt:lpstr>Interlude</vt:lpstr>
      <vt:lpstr>Affinity</vt:lpstr>
      <vt:lpstr>Node Affinity</vt:lpstr>
      <vt:lpstr>Inter-pod Affinity and Anti-affinity</vt:lpstr>
      <vt:lpstr>Affinity</vt:lpstr>
      <vt:lpstr>Taint and Tolerations</vt:lpstr>
      <vt:lpstr>Taint and Tolerations</vt:lpstr>
      <vt:lpstr>Workshop 2.6: Orchestrator Assignment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Praparn Lungpoonlap</cp:lastModifiedBy>
  <cp:revision>1914</cp:revision>
  <cp:lastPrinted>2016-04-07T14:17:13Z</cp:lastPrinted>
  <dcterms:created xsi:type="dcterms:W3CDTF">2016-02-05T11:12:44Z</dcterms:created>
  <dcterms:modified xsi:type="dcterms:W3CDTF">2017-08-02T16:40:00Z</dcterms:modified>
</cp:coreProperties>
</file>